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none" sz="1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1pPr>
            <a:lvl2pPr marL="0" indent="2286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2pPr>
            <a:lvl3pPr marL="0" indent="4572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3pPr>
            <a:lvl4pPr marL="0" indent="6858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4pPr>
            <a:lvl5pPr marL="0" indent="9144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"/>
          <p:cNvSpPr txBox="1"/>
          <p:nvPr>
            <p:ph type="body" sz="quarter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1" name="Image"/>
          <p:cNvSpPr/>
          <p:nvPr>
            <p:ph type="pic" sz="half" idx="14"/>
          </p:nvPr>
        </p:nvSpPr>
        <p:spPr>
          <a:xfrm>
            <a:off x="12421187" y="1714500"/>
            <a:ext cx="10470173" cy="11555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 defTabSz="821531">
              <a:buClr>
                <a:schemeClr val="accent1"/>
              </a:buClr>
              <a:buChar char="▸"/>
              <a:defRPr sz="3800"/>
            </a:lvl1pPr>
            <a:lvl2pPr marL="1047750" indent="-603250" defTabSz="821531">
              <a:buClr>
                <a:schemeClr val="accent1"/>
              </a:buClr>
              <a:buChar char="▸"/>
              <a:defRPr sz="3800"/>
            </a:lvl2pPr>
            <a:lvl3pPr marL="1492250" indent="-603250" defTabSz="821531">
              <a:buClr>
                <a:schemeClr val="accent1"/>
              </a:buClr>
              <a:buChar char="▸"/>
              <a:defRPr sz="3800"/>
            </a:lvl3pPr>
            <a:lvl4pPr marL="1936750" indent="-603250" defTabSz="821531">
              <a:buClr>
                <a:schemeClr val="accent1"/>
              </a:buClr>
              <a:buChar char="▸"/>
              <a:defRPr sz="3800"/>
            </a:lvl4pPr>
            <a:lvl5pPr marL="2381250" indent="-603250" defTabSz="821531">
              <a:buClr>
                <a:schemeClr val="accent1"/>
              </a:buClr>
              <a:buChar char="▸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"/>
          <p:cNvSpPr txBox="1"/>
          <p:nvPr>
            <p:ph type="body" sz="quarter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sz="half" idx="13"/>
          </p:nvPr>
        </p:nvSpPr>
        <p:spPr>
          <a:xfrm>
            <a:off x="10730571" y="-127694"/>
            <a:ext cx="12072938" cy="70928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Image"/>
          <p:cNvSpPr/>
          <p:nvPr>
            <p:ph type="pic" sz="half" idx="14"/>
          </p:nvPr>
        </p:nvSpPr>
        <p:spPr>
          <a:xfrm>
            <a:off x="11371196" y="6554390"/>
            <a:ext cx="10785607" cy="7340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2" name="Image"/>
          <p:cNvSpPr/>
          <p:nvPr>
            <p:ph type="pic" idx="15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31" name="Type a quote here."/>
          <p:cNvSpPr txBox="1"/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82153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7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2" name="Johnny Appleseed"/>
          <p:cNvSpPr txBox="1"/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 defTabSz="82153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3" name="Text"/>
          <p:cNvSpPr txBox="1"/>
          <p:nvPr>
            <p:ph type="body" sz="quarter" idx="15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ype a quote here."/>
          <p:cNvSpPr txBox="1"/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82153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7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Johnny Appleseed"/>
          <p:cNvSpPr txBox="1"/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70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"/>
          <p:cNvSpPr/>
          <p:nvPr>
            <p:ph type="pic" idx="13"/>
          </p:nvPr>
        </p:nvSpPr>
        <p:spPr>
          <a:xfrm>
            <a:off x="-1714500" y="-2309813"/>
            <a:ext cx="27777458" cy="18335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1C6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solidFill>
                  <a:srgbClr val="FFFFFF"/>
                </a:solidFill>
                <a:latin typeface="Realtime DEMO"/>
                <a:ea typeface="Realtime DEMO"/>
                <a:cs typeface="Realtime DEMO"/>
                <a:sym typeface="Realtime DEMO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ts val="10000"/>
              </a:lnSpc>
              <a:spcBef>
                <a:spcPts val="3000"/>
              </a:spcBef>
              <a:defRPr cap="none">
                <a:solidFill>
                  <a:srgbClr val="FFFFFF"/>
                </a:solidFill>
                <a:latin typeface="Campton Bold DEMO"/>
                <a:ea typeface="Campton Bold DEMO"/>
                <a:cs typeface="Campton Bold DEMO"/>
                <a:sym typeface="Campton Bold DEM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spcBef>
                <a:spcPts val="2400"/>
              </a:spcBef>
              <a:buClr>
                <a:schemeClr val="accent1"/>
              </a:buClr>
              <a:buChar char="▸"/>
              <a:defRPr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>
              <a:lnSpc>
                <a:spcPts val="5600"/>
              </a:lnSpc>
              <a:spcBef>
                <a:spcPts val="2400"/>
              </a:spcBef>
              <a:buClr>
                <a:schemeClr val="accent1"/>
              </a:buClr>
              <a:buChar char="▸"/>
              <a:defRPr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>
              <a:lnSpc>
                <a:spcPts val="5600"/>
              </a:lnSpc>
              <a:spcBef>
                <a:spcPts val="2400"/>
              </a:spcBef>
              <a:buClr>
                <a:schemeClr val="accent1"/>
              </a:buClr>
              <a:buChar char="▸"/>
              <a:defRPr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>
              <a:lnSpc>
                <a:spcPts val="5600"/>
              </a:lnSpc>
              <a:spcBef>
                <a:spcPts val="2400"/>
              </a:spcBef>
              <a:buClr>
                <a:schemeClr val="accent1"/>
              </a:buClr>
              <a:buChar char="▸"/>
              <a:defRPr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>
              <a:lnSpc>
                <a:spcPts val="5600"/>
              </a:lnSpc>
              <a:spcBef>
                <a:spcPts val="2400"/>
              </a:spcBef>
              <a:buClr>
                <a:schemeClr val="accent1"/>
              </a:buClr>
              <a:buChar char="▸"/>
              <a:defRPr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- Center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912096" y="6474023"/>
            <a:ext cx="22559808" cy="3804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cap="none" sz="1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619500" y="3437929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 algn="ctr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1pPr>
            <a:lvl2pPr marL="0" indent="228600" algn="ctr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2pPr>
            <a:lvl3pPr marL="0" indent="457200" algn="ctr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3pPr>
            <a:lvl4pPr marL="0" indent="685800" algn="ctr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4pPr>
            <a:lvl5pPr marL="0" indent="914400" algn="ctr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mage"/>
          <p:cNvSpPr/>
          <p:nvPr>
            <p:ph type="pic" idx="13"/>
          </p:nvPr>
        </p:nvSpPr>
        <p:spPr>
          <a:xfrm>
            <a:off x="-1714506" y="-2309816"/>
            <a:ext cx="27777472" cy="183356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Line"/>
          <p:cNvSpPr/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none" sz="1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1pPr>
            <a:lvl2pPr marL="0" indent="2286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2pPr>
            <a:lvl3pPr marL="0" indent="4572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3pPr>
            <a:lvl4pPr marL="0" indent="6858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4pPr>
            <a:lvl5pPr marL="0" indent="9144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none" sz="1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1pPr>
            <a:lvl2pPr marL="0" indent="2286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2pPr>
            <a:lvl3pPr marL="0" indent="4572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3pPr>
            <a:lvl4pPr marL="0" indent="6858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4pPr>
            <a:lvl5pPr marL="0" indent="9144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1145559" y="5281461"/>
            <a:ext cx="22092882" cy="6357939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cap="none" sz="1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1" name="Image"/>
          <p:cNvSpPr/>
          <p:nvPr>
            <p:ph type="pic" idx="13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none" sz="1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1pPr>
            <a:lvl2pPr marL="0" indent="2286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2pPr>
            <a:lvl3pPr marL="0" indent="4572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3pPr>
            <a:lvl4pPr marL="0" indent="6858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4pPr>
            <a:lvl5pPr marL="0" indent="91440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gradFill flip="none" rotWithShape="1">
          <a:gsLst>
            <a:gs pos="0">
              <a:srgbClr val="272727"/>
            </a:gs>
            <a:gs pos="100000">
              <a:srgbClr val="19191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/>
          <p:nvPr>
            <p:ph type="body" sz="quarter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/>
          <p:nvPr>
            <p:ph type="body" sz="quarter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1pPr>
      <a:lvl2pPr marL="0" marR="0" indent="2286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2pPr>
      <a:lvl3pPr marL="0" marR="0" indent="4572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3pPr>
      <a:lvl4pPr marL="0" marR="0" indent="6858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4pPr>
      <a:lvl5pPr marL="0" marR="0" indent="9144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5pPr>
      <a:lvl6pPr marL="0" marR="0" indent="11430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6pPr>
      <a:lvl7pPr marL="0" marR="0" indent="13716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7pPr>
      <a:lvl8pPr marL="0" marR="0" indent="16002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8pPr>
      <a:lvl9pPr marL="0" marR="0" indent="18288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9pPr>
    </p:titleStyle>
    <p:bodyStyle>
      <a:lvl1pPr marL="6013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1pPr>
      <a:lvl2pPr marL="10458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14903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19348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23793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28238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32683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37128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4157382" marR="0" indent="-601382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douban.com/note/702609560/" TargetMode="Externa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dimension.im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zh.wikipedia.org/zh-hans/%E7%A6%8F%E7%89%B9%E5%9F%BA%E9%87%91%E6%9C%83#cite_note-Overview-4" TargetMode="External"/><Relationship Id="rId3" Type="http://schemas.openxmlformats.org/officeDocument/2006/relationships/hyperlink" Target="https://zh.wikipedia.org/wiki/%E4%B8%8A%E5%B8%82%E5%85%AC%E5%8F%B8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&amp; DAO FROM THE NEW WORLD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&amp; DAO FROM THE NEW WORLD </a:t>
            </a:r>
          </a:p>
          <a:p>
            <a:pPr>
              <a:defRPr sz="8000"/>
            </a:pPr>
            <a:r>
              <a:t>与来自新世界的DAO</a:t>
            </a:r>
          </a:p>
        </p:txBody>
      </p:sp>
      <p:sp>
        <p:nvSpPr>
          <p:cNvPr id="186" name="旧世界的基金会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6516">
              <a:spcBef>
                <a:spcPts val="2700"/>
              </a:spcBef>
              <a:defRPr sz="6364"/>
            </a:pPr>
            <a:r>
              <a:t>旧世界的基金会</a:t>
            </a:r>
          </a:p>
          <a:p>
            <a:pPr defTabSz="706516">
              <a:spcBef>
                <a:spcPts val="2700"/>
              </a:spcBef>
              <a:defRPr sz="6364"/>
            </a:pPr>
            <a:r>
              <a:t>Foundations from the old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8914672" y="5391159"/>
            <a:ext cx="37606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33" name="Line"/>
          <p:cNvSpPr/>
          <p:nvPr/>
        </p:nvSpPr>
        <p:spPr>
          <a:xfrm>
            <a:off x="13834669" y="6715274"/>
            <a:ext cx="1" cy="15834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34" name="基金会…"/>
          <p:cNvSpPr txBox="1"/>
          <p:nvPr/>
        </p:nvSpPr>
        <p:spPr>
          <a:xfrm>
            <a:off x="15984613" y="4241809"/>
            <a:ext cx="4294530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基金会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Foundation</a:t>
            </a:r>
          </a:p>
        </p:txBody>
      </p:sp>
      <p:sp>
        <p:nvSpPr>
          <p:cNvPr id="235" name="Ionic Column"/>
          <p:cNvSpPr/>
          <p:nvPr/>
        </p:nvSpPr>
        <p:spPr>
          <a:xfrm>
            <a:off x="13199344" y="4756484"/>
            <a:ext cx="1270652" cy="1269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fill="norm" stroke="1" extrusionOk="0">
                <a:moveTo>
                  <a:pt x="2169" y="0"/>
                </a:moveTo>
                <a:cubicBezTo>
                  <a:pt x="2169" y="880"/>
                  <a:pt x="2771" y="1614"/>
                  <a:pt x="3586" y="1814"/>
                </a:cubicBezTo>
                <a:cubicBezTo>
                  <a:pt x="2599" y="1879"/>
                  <a:pt x="1747" y="2247"/>
                  <a:pt x="1100" y="2884"/>
                </a:cubicBezTo>
                <a:cubicBezTo>
                  <a:pt x="389" y="3586"/>
                  <a:pt x="0" y="4574"/>
                  <a:pt x="0" y="5665"/>
                </a:cubicBezTo>
                <a:cubicBezTo>
                  <a:pt x="0" y="7328"/>
                  <a:pt x="1225" y="9094"/>
                  <a:pt x="3495" y="9094"/>
                </a:cubicBezTo>
                <a:cubicBezTo>
                  <a:pt x="4427" y="9094"/>
                  <a:pt x="5258" y="8710"/>
                  <a:pt x="5835" y="8019"/>
                </a:cubicBezTo>
                <a:cubicBezTo>
                  <a:pt x="6401" y="7339"/>
                  <a:pt x="6649" y="6443"/>
                  <a:pt x="6504" y="5633"/>
                </a:cubicBezTo>
                <a:cubicBezTo>
                  <a:pt x="6283" y="4434"/>
                  <a:pt x="5150" y="3656"/>
                  <a:pt x="3867" y="3824"/>
                </a:cubicBezTo>
                <a:cubicBezTo>
                  <a:pt x="3306" y="3894"/>
                  <a:pt x="2826" y="4169"/>
                  <a:pt x="2519" y="4590"/>
                </a:cubicBezTo>
                <a:cubicBezTo>
                  <a:pt x="2249" y="4957"/>
                  <a:pt x="2147" y="5406"/>
                  <a:pt x="2227" y="5849"/>
                </a:cubicBezTo>
                <a:cubicBezTo>
                  <a:pt x="2373" y="6632"/>
                  <a:pt x="3090" y="7111"/>
                  <a:pt x="3936" y="6998"/>
                </a:cubicBezTo>
                <a:cubicBezTo>
                  <a:pt x="4222" y="6960"/>
                  <a:pt x="4482" y="6803"/>
                  <a:pt x="4644" y="6571"/>
                </a:cubicBezTo>
                <a:cubicBezTo>
                  <a:pt x="4784" y="6371"/>
                  <a:pt x="4837" y="6134"/>
                  <a:pt x="4789" y="5918"/>
                </a:cubicBezTo>
                <a:cubicBezTo>
                  <a:pt x="4702" y="5518"/>
                  <a:pt x="4341" y="5341"/>
                  <a:pt x="4034" y="5373"/>
                </a:cubicBezTo>
                <a:cubicBezTo>
                  <a:pt x="3926" y="5384"/>
                  <a:pt x="3581" y="5454"/>
                  <a:pt x="3581" y="5881"/>
                </a:cubicBezTo>
                <a:lnTo>
                  <a:pt x="3247" y="5881"/>
                </a:lnTo>
                <a:cubicBezTo>
                  <a:pt x="3247" y="5422"/>
                  <a:pt x="3544" y="5093"/>
                  <a:pt x="3997" y="5044"/>
                </a:cubicBezTo>
                <a:cubicBezTo>
                  <a:pt x="4444" y="4995"/>
                  <a:pt x="4983" y="5260"/>
                  <a:pt x="5112" y="5849"/>
                </a:cubicBezTo>
                <a:cubicBezTo>
                  <a:pt x="5177" y="6157"/>
                  <a:pt x="5107" y="6491"/>
                  <a:pt x="4913" y="6767"/>
                </a:cubicBezTo>
                <a:cubicBezTo>
                  <a:pt x="4698" y="7075"/>
                  <a:pt x="4358" y="7280"/>
                  <a:pt x="3975" y="7334"/>
                </a:cubicBezTo>
                <a:cubicBezTo>
                  <a:pt x="2961" y="7474"/>
                  <a:pt x="2066" y="6863"/>
                  <a:pt x="1894" y="5913"/>
                </a:cubicBezTo>
                <a:cubicBezTo>
                  <a:pt x="1797" y="5378"/>
                  <a:pt x="1921" y="4844"/>
                  <a:pt x="2244" y="4396"/>
                </a:cubicBezTo>
                <a:cubicBezTo>
                  <a:pt x="2606" y="3899"/>
                  <a:pt x="3166" y="3580"/>
                  <a:pt x="3818" y="3493"/>
                </a:cubicBezTo>
                <a:cubicBezTo>
                  <a:pt x="5279" y="3304"/>
                  <a:pt x="6574" y="4201"/>
                  <a:pt x="6827" y="5572"/>
                </a:cubicBezTo>
                <a:cubicBezTo>
                  <a:pt x="6995" y="6479"/>
                  <a:pt x="6719" y="7479"/>
                  <a:pt x="6088" y="8235"/>
                </a:cubicBezTo>
                <a:cubicBezTo>
                  <a:pt x="5651" y="8764"/>
                  <a:pt x="5080" y="9127"/>
                  <a:pt x="4433" y="9305"/>
                </a:cubicBezTo>
                <a:lnTo>
                  <a:pt x="4433" y="21600"/>
                </a:lnTo>
                <a:lnTo>
                  <a:pt x="17158" y="21600"/>
                </a:lnTo>
                <a:lnTo>
                  <a:pt x="17158" y="9305"/>
                </a:lnTo>
                <a:cubicBezTo>
                  <a:pt x="16511" y="9127"/>
                  <a:pt x="15938" y="8759"/>
                  <a:pt x="15502" y="8235"/>
                </a:cubicBezTo>
                <a:cubicBezTo>
                  <a:pt x="14871" y="7479"/>
                  <a:pt x="14596" y="6479"/>
                  <a:pt x="14763" y="5572"/>
                </a:cubicBezTo>
                <a:cubicBezTo>
                  <a:pt x="15017" y="4195"/>
                  <a:pt x="16312" y="3304"/>
                  <a:pt x="17773" y="3493"/>
                </a:cubicBezTo>
                <a:cubicBezTo>
                  <a:pt x="18425" y="3580"/>
                  <a:pt x="18985" y="3899"/>
                  <a:pt x="19347" y="4396"/>
                </a:cubicBezTo>
                <a:cubicBezTo>
                  <a:pt x="19670" y="4839"/>
                  <a:pt x="19794" y="5378"/>
                  <a:pt x="19697" y="5913"/>
                </a:cubicBezTo>
                <a:cubicBezTo>
                  <a:pt x="19524" y="6863"/>
                  <a:pt x="18630" y="7474"/>
                  <a:pt x="17616" y="7334"/>
                </a:cubicBezTo>
                <a:cubicBezTo>
                  <a:pt x="17239" y="7280"/>
                  <a:pt x="16893" y="7075"/>
                  <a:pt x="16678" y="6767"/>
                </a:cubicBezTo>
                <a:cubicBezTo>
                  <a:pt x="16483" y="6491"/>
                  <a:pt x="16414" y="6157"/>
                  <a:pt x="16479" y="5849"/>
                </a:cubicBezTo>
                <a:cubicBezTo>
                  <a:pt x="16608" y="5260"/>
                  <a:pt x="17147" y="4995"/>
                  <a:pt x="17594" y="5044"/>
                </a:cubicBezTo>
                <a:cubicBezTo>
                  <a:pt x="18047" y="5093"/>
                  <a:pt x="18344" y="5422"/>
                  <a:pt x="18344" y="5881"/>
                </a:cubicBezTo>
                <a:lnTo>
                  <a:pt x="18009" y="5881"/>
                </a:lnTo>
                <a:cubicBezTo>
                  <a:pt x="18009" y="5454"/>
                  <a:pt x="17665" y="5384"/>
                  <a:pt x="17557" y="5373"/>
                </a:cubicBezTo>
                <a:cubicBezTo>
                  <a:pt x="17250" y="5341"/>
                  <a:pt x="16889" y="5513"/>
                  <a:pt x="16802" y="5918"/>
                </a:cubicBezTo>
                <a:cubicBezTo>
                  <a:pt x="16754" y="6134"/>
                  <a:pt x="16807" y="6371"/>
                  <a:pt x="16947" y="6571"/>
                </a:cubicBezTo>
                <a:cubicBezTo>
                  <a:pt x="17109" y="6803"/>
                  <a:pt x="17367" y="6960"/>
                  <a:pt x="17653" y="6998"/>
                </a:cubicBezTo>
                <a:cubicBezTo>
                  <a:pt x="18500" y="7111"/>
                  <a:pt x="19218" y="6632"/>
                  <a:pt x="19363" y="5849"/>
                </a:cubicBezTo>
                <a:cubicBezTo>
                  <a:pt x="19444" y="5406"/>
                  <a:pt x="19341" y="4963"/>
                  <a:pt x="19072" y="4590"/>
                </a:cubicBezTo>
                <a:cubicBezTo>
                  <a:pt x="18765" y="4169"/>
                  <a:pt x="18290" y="3899"/>
                  <a:pt x="17724" y="3824"/>
                </a:cubicBezTo>
                <a:cubicBezTo>
                  <a:pt x="16441" y="3656"/>
                  <a:pt x="15308" y="4434"/>
                  <a:pt x="15087" y="5633"/>
                </a:cubicBezTo>
                <a:cubicBezTo>
                  <a:pt x="14936" y="6443"/>
                  <a:pt x="15184" y="7339"/>
                  <a:pt x="15756" y="8019"/>
                </a:cubicBezTo>
                <a:cubicBezTo>
                  <a:pt x="16333" y="8710"/>
                  <a:pt x="17164" y="9094"/>
                  <a:pt x="18096" y="9094"/>
                </a:cubicBezTo>
                <a:cubicBezTo>
                  <a:pt x="19789" y="9094"/>
                  <a:pt x="21589" y="7890"/>
                  <a:pt x="21589" y="5665"/>
                </a:cubicBezTo>
                <a:cubicBezTo>
                  <a:pt x="21600" y="4574"/>
                  <a:pt x="21212" y="3586"/>
                  <a:pt x="20501" y="2884"/>
                </a:cubicBezTo>
                <a:cubicBezTo>
                  <a:pt x="19859" y="2247"/>
                  <a:pt x="19002" y="1879"/>
                  <a:pt x="18015" y="1814"/>
                </a:cubicBezTo>
                <a:cubicBezTo>
                  <a:pt x="18830" y="1614"/>
                  <a:pt x="19432" y="880"/>
                  <a:pt x="19432" y="0"/>
                </a:cubicBezTo>
                <a:lnTo>
                  <a:pt x="216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36" name="School"/>
          <p:cNvSpPr/>
          <p:nvPr/>
        </p:nvSpPr>
        <p:spPr>
          <a:xfrm>
            <a:off x="13766927" y="8708190"/>
            <a:ext cx="1310425" cy="122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838" y="1"/>
                </a:moveTo>
                <a:cubicBezTo>
                  <a:pt x="11451" y="20"/>
                  <a:pt x="11064" y="444"/>
                  <a:pt x="10677" y="58"/>
                </a:cubicBezTo>
                <a:cubicBezTo>
                  <a:pt x="10677" y="193"/>
                  <a:pt x="10677" y="375"/>
                  <a:pt x="10677" y="559"/>
                </a:cubicBezTo>
                <a:lnTo>
                  <a:pt x="10677" y="1177"/>
                </a:lnTo>
                <a:lnTo>
                  <a:pt x="10677" y="2404"/>
                </a:lnTo>
                <a:lnTo>
                  <a:pt x="7941" y="3999"/>
                </a:lnTo>
                <a:lnTo>
                  <a:pt x="5624" y="3999"/>
                </a:lnTo>
                <a:lnTo>
                  <a:pt x="5624" y="5805"/>
                </a:lnTo>
                <a:lnTo>
                  <a:pt x="0" y="5805"/>
                </a:lnTo>
                <a:lnTo>
                  <a:pt x="0" y="7219"/>
                </a:lnTo>
                <a:lnTo>
                  <a:pt x="21600" y="7219"/>
                </a:lnTo>
                <a:lnTo>
                  <a:pt x="21600" y="5805"/>
                </a:lnTo>
                <a:lnTo>
                  <a:pt x="15976" y="5805"/>
                </a:lnTo>
                <a:lnTo>
                  <a:pt x="15976" y="3999"/>
                </a:lnTo>
                <a:lnTo>
                  <a:pt x="13660" y="3999"/>
                </a:lnTo>
                <a:lnTo>
                  <a:pt x="10925" y="2404"/>
                </a:lnTo>
                <a:lnTo>
                  <a:pt x="10925" y="1325"/>
                </a:lnTo>
                <a:cubicBezTo>
                  <a:pt x="11358" y="1431"/>
                  <a:pt x="11792" y="847"/>
                  <a:pt x="12226" y="1278"/>
                </a:cubicBezTo>
                <a:cubicBezTo>
                  <a:pt x="12226" y="979"/>
                  <a:pt x="12226" y="460"/>
                  <a:pt x="12226" y="161"/>
                </a:cubicBezTo>
                <a:cubicBezTo>
                  <a:pt x="12097" y="32"/>
                  <a:pt x="11967" y="-6"/>
                  <a:pt x="11838" y="1"/>
                </a:cubicBezTo>
                <a:close/>
                <a:moveTo>
                  <a:pt x="10800" y="3999"/>
                </a:moveTo>
                <a:cubicBezTo>
                  <a:pt x="11375" y="3999"/>
                  <a:pt x="11841" y="4497"/>
                  <a:pt x="11841" y="5111"/>
                </a:cubicBezTo>
                <a:cubicBezTo>
                  <a:pt x="11841" y="5725"/>
                  <a:pt x="11375" y="6223"/>
                  <a:pt x="10800" y="6223"/>
                </a:cubicBezTo>
                <a:cubicBezTo>
                  <a:pt x="10225" y="6223"/>
                  <a:pt x="9760" y="5725"/>
                  <a:pt x="9761" y="5111"/>
                </a:cubicBezTo>
                <a:cubicBezTo>
                  <a:pt x="9761" y="4497"/>
                  <a:pt x="10225" y="3999"/>
                  <a:pt x="10800" y="3999"/>
                </a:cubicBezTo>
                <a:close/>
                <a:moveTo>
                  <a:pt x="494" y="7753"/>
                </a:moveTo>
                <a:lnTo>
                  <a:pt x="494" y="21594"/>
                </a:lnTo>
                <a:lnTo>
                  <a:pt x="7305" y="21594"/>
                </a:lnTo>
                <a:lnTo>
                  <a:pt x="7305" y="20913"/>
                </a:lnTo>
                <a:lnTo>
                  <a:pt x="8006" y="20913"/>
                </a:lnTo>
                <a:lnTo>
                  <a:pt x="8006" y="20205"/>
                </a:lnTo>
                <a:lnTo>
                  <a:pt x="8704" y="20205"/>
                </a:lnTo>
                <a:lnTo>
                  <a:pt x="8704" y="19498"/>
                </a:lnTo>
                <a:lnTo>
                  <a:pt x="9200" y="19498"/>
                </a:lnTo>
                <a:lnTo>
                  <a:pt x="9200" y="16916"/>
                </a:lnTo>
                <a:lnTo>
                  <a:pt x="8461" y="16916"/>
                </a:lnTo>
                <a:lnTo>
                  <a:pt x="10787" y="15561"/>
                </a:lnTo>
                <a:lnTo>
                  <a:pt x="13110" y="16916"/>
                </a:lnTo>
                <a:lnTo>
                  <a:pt x="12401" y="16916"/>
                </a:lnTo>
                <a:lnTo>
                  <a:pt x="12401" y="19498"/>
                </a:lnTo>
                <a:lnTo>
                  <a:pt x="12898" y="19498"/>
                </a:lnTo>
                <a:lnTo>
                  <a:pt x="12898" y="20205"/>
                </a:lnTo>
                <a:lnTo>
                  <a:pt x="13596" y="20205"/>
                </a:lnTo>
                <a:lnTo>
                  <a:pt x="13596" y="20913"/>
                </a:lnTo>
                <a:lnTo>
                  <a:pt x="14295" y="20913"/>
                </a:lnTo>
                <a:lnTo>
                  <a:pt x="14295" y="21594"/>
                </a:lnTo>
                <a:lnTo>
                  <a:pt x="21107" y="21594"/>
                </a:lnTo>
                <a:lnTo>
                  <a:pt x="21107" y="7753"/>
                </a:lnTo>
                <a:lnTo>
                  <a:pt x="494" y="7753"/>
                </a:lnTo>
                <a:close/>
                <a:moveTo>
                  <a:pt x="1801" y="9133"/>
                </a:moveTo>
                <a:lnTo>
                  <a:pt x="4293" y="9133"/>
                </a:lnTo>
                <a:lnTo>
                  <a:pt x="4293" y="11148"/>
                </a:lnTo>
                <a:lnTo>
                  <a:pt x="1801" y="11148"/>
                </a:lnTo>
                <a:lnTo>
                  <a:pt x="1801" y="9133"/>
                </a:lnTo>
                <a:close/>
                <a:moveTo>
                  <a:pt x="5670" y="9133"/>
                </a:moveTo>
                <a:lnTo>
                  <a:pt x="8162" y="9133"/>
                </a:lnTo>
                <a:lnTo>
                  <a:pt x="8162" y="11148"/>
                </a:lnTo>
                <a:lnTo>
                  <a:pt x="5670" y="11148"/>
                </a:lnTo>
                <a:lnTo>
                  <a:pt x="5670" y="9133"/>
                </a:lnTo>
                <a:close/>
                <a:moveTo>
                  <a:pt x="9539" y="9133"/>
                </a:moveTo>
                <a:lnTo>
                  <a:pt x="12032" y="9133"/>
                </a:lnTo>
                <a:lnTo>
                  <a:pt x="12032" y="11148"/>
                </a:lnTo>
                <a:lnTo>
                  <a:pt x="9539" y="11148"/>
                </a:lnTo>
                <a:lnTo>
                  <a:pt x="9539" y="9133"/>
                </a:lnTo>
                <a:close/>
                <a:moveTo>
                  <a:pt x="13411" y="9133"/>
                </a:moveTo>
                <a:lnTo>
                  <a:pt x="15901" y="9133"/>
                </a:lnTo>
                <a:lnTo>
                  <a:pt x="15901" y="11148"/>
                </a:lnTo>
                <a:lnTo>
                  <a:pt x="13411" y="11148"/>
                </a:lnTo>
                <a:lnTo>
                  <a:pt x="13411" y="9133"/>
                </a:lnTo>
                <a:close/>
                <a:moveTo>
                  <a:pt x="17280" y="9133"/>
                </a:moveTo>
                <a:lnTo>
                  <a:pt x="19771" y="9133"/>
                </a:lnTo>
                <a:lnTo>
                  <a:pt x="19771" y="11148"/>
                </a:lnTo>
                <a:lnTo>
                  <a:pt x="17280" y="11148"/>
                </a:lnTo>
                <a:lnTo>
                  <a:pt x="17280" y="9133"/>
                </a:lnTo>
                <a:close/>
                <a:moveTo>
                  <a:pt x="1801" y="13025"/>
                </a:moveTo>
                <a:lnTo>
                  <a:pt x="4293" y="13025"/>
                </a:lnTo>
                <a:lnTo>
                  <a:pt x="4293" y="15040"/>
                </a:lnTo>
                <a:lnTo>
                  <a:pt x="1801" y="15040"/>
                </a:lnTo>
                <a:lnTo>
                  <a:pt x="1801" y="13025"/>
                </a:lnTo>
                <a:close/>
                <a:moveTo>
                  <a:pt x="5670" y="13025"/>
                </a:moveTo>
                <a:lnTo>
                  <a:pt x="8162" y="13025"/>
                </a:lnTo>
                <a:lnTo>
                  <a:pt x="8162" y="15040"/>
                </a:lnTo>
                <a:lnTo>
                  <a:pt x="5670" y="15040"/>
                </a:lnTo>
                <a:lnTo>
                  <a:pt x="5670" y="13025"/>
                </a:lnTo>
                <a:close/>
                <a:moveTo>
                  <a:pt x="9539" y="13025"/>
                </a:moveTo>
                <a:lnTo>
                  <a:pt x="12032" y="13025"/>
                </a:lnTo>
                <a:lnTo>
                  <a:pt x="12032" y="15040"/>
                </a:lnTo>
                <a:lnTo>
                  <a:pt x="9539" y="15040"/>
                </a:lnTo>
                <a:lnTo>
                  <a:pt x="9539" y="13025"/>
                </a:lnTo>
                <a:close/>
                <a:moveTo>
                  <a:pt x="13411" y="13025"/>
                </a:moveTo>
                <a:lnTo>
                  <a:pt x="15901" y="13025"/>
                </a:lnTo>
                <a:lnTo>
                  <a:pt x="15901" y="15040"/>
                </a:lnTo>
                <a:lnTo>
                  <a:pt x="13411" y="15040"/>
                </a:lnTo>
                <a:lnTo>
                  <a:pt x="13411" y="13025"/>
                </a:lnTo>
                <a:close/>
                <a:moveTo>
                  <a:pt x="17280" y="13025"/>
                </a:moveTo>
                <a:lnTo>
                  <a:pt x="19771" y="13025"/>
                </a:lnTo>
                <a:lnTo>
                  <a:pt x="19771" y="15040"/>
                </a:lnTo>
                <a:lnTo>
                  <a:pt x="17280" y="15040"/>
                </a:lnTo>
                <a:lnTo>
                  <a:pt x="17280" y="13025"/>
                </a:lnTo>
                <a:close/>
                <a:moveTo>
                  <a:pt x="1801" y="16916"/>
                </a:moveTo>
                <a:lnTo>
                  <a:pt x="4293" y="16916"/>
                </a:lnTo>
                <a:lnTo>
                  <a:pt x="4293" y="18931"/>
                </a:lnTo>
                <a:lnTo>
                  <a:pt x="1801" y="18931"/>
                </a:lnTo>
                <a:lnTo>
                  <a:pt x="1801" y="16916"/>
                </a:lnTo>
                <a:close/>
                <a:moveTo>
                  <a:pt x="5670" y="16916"/>
                </a:moveTo>
                <a:lnTo>
                  <a:pt x="8162" y="16916"/>
                </a:lnTo>
                <a:lnTo>
                  <a:pt x="8162" y="18931"/>
                </a:lnTo>
                <a:lnTo>
                  <a:pt x="5670" y="18931"/>
                </a:lnTo>
                <a:lnTo>
                  <a:pt x="5670" y="16916"/>
                </a:lnTo>
                <a:close/>
                <a:moveTo>
                  <a:pt x="9734" y="16916"/>
                </a:moveTo>
                <a:lnTo>
                  <a:pt x="9734" y="19498"/>
                </a:lnTo>
                <a:lnTo>
                  <a:pt x="11868" y="19498"/>
                </a:lnTo>
                <a:lnTo>
                  <a:pt x="11868" y="16916"/>
                </a:lnTo>
                <a:lnTo>
                  <a:pt x="9734" y="16916"/>
                </a:lnTo>
                <a:close/>
                <a:moveTo>
                  <a:pt x="13411" y="16916"/>
                </a:moveTo>
                <a:lnTo>
                  <a:pt x="15901" y="16916"/>
                </a:lnTo>
                <a:lnTo>
                  <a:pt x="15901" y="18931"/>
                </a:lnTo>
                <a:lnTo>
                  <a:pt x="13411" y="18931"/>
                </a:lnTo>
                <a:lnTo>
                  <a:pt x="13411" y="16916"/>
                </a:lnTo>
                <a:close/>
                <a:moveTo>
                  <a:pt x="17280" y="16916"/>
                </a:moveTo>
                <a:lnTo>
                  <a:pt x="19771" y="16916"/>
                </a:lnTo>
                <a:lnTo>
                  <a:pt x="19771" y="18931"/>
                </a:lnTo>
                <a:lnTo>
                  <a:pt x="17280" y="18931"/>
                </a:lnTo>
                <a:lnTo>
                  <a:pt x="17280" y="1691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37" name="Hospital"/>
          <p:cNvSpPr/>
          <p:nvPr/>
        </p:nvSpPr>
        <p:spPr>
          <a:xfrm>
            <a:off x="11774702" y="8772797"/>
            <a:ext cx="1404706" cy="109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41" y="0"/>
                </a:moveTo>
                <a:lnTo>
                  <a:pt x="3341" y="3754"/>
                </a:lnTo>
                <a:lnTo>
                  <a:pt x="0" y="3754"/>
                </a:lnTo>
                <a:lnTo>
                  <a:pt x="0" y="21600"/>
                </a:lnTo>
                <a:lnTo>
                  <a:pt x="8297" y="21600"/>
                </a:lnTo>
                <a:lnTo>
                  <a:pt x="8297" y="17275"/>
                </a:lnTo>
                <a:lnTo>
                  <a:pt x="9939" y="17275"/>
                </a:lnTo>
                <a:lnTo>
                  <a:pt x="9939" y="21600"/>
                </a:lnTo>
                <a:lnTo>
                  <a:pt x="11595" y="21600"/>
                </a:lnTo>
                <a:lnTo>
                  <a:pt x="11595" y="17275"/>
                </a:lnTo>
                <a:lnTo>
                  <a:pt x="13239" y="17275"/>
                </a:lnTo>
                <a:lnTo>
                  <a:pt x="13239" y="21600"/>
                </a:lnTo>
                <a:lnTo>
                  <a:pt x="21600" y="21600"/>
                </a:lnTo>
                <a:lnTo>
                  <a:pt x="21600" y="3754"/>
                </a:lnTo>
                <a:lnTo>
                  <a:pt x="18195" y="3754"/>
                </a:lnTo>
                <a:lnTo>
                  <a:pt x="18195" y="0"/>
                </a:lnTo>
                <a:lnTo>
                  <a:pt x="3341" y="0"/>
                </a:lnTo>
                <a:close/>
                <a:moveTo>
                  <a:pt x="4997" y="1938"/>
                </a:moveTo>
                <a:lnTo>
                  <a:pt x="6641" y="1938"/>
                </a:lnTo>
                <a:lnTo>
                  <a:pt x="6641" y="3754"/>
                </a:lnTo>
                <a:lnTo>
                  <a:pt x="4997" y="3754"/>
                </a:lnTo>
                <a:lnTo>
                  <a:pt x="4997" y="1938"/>
                </a:lnTo>
                <a:close/>
                <a:moveTo>
                  <a:pt x="8297" y="1938"/>
                </a:moveTo>
                <a:lnTo>
                  <a:pt x="9939" y="1938"/>
                </a:lnTo>
                <a:lnTo>
                  <a:pt x="9939" y="3754"/>
                </a:lnTo>
                <a:lnTo>
                  <a:pt x="8297" y="3754"/>
                </a:lnTo>
                <a:lnTo>
                  <a:pt x="8297" y="1938"/>
                </a:lnTo>
                <a:close/>
                <a:moveTo>
                  <a:pt x="11595" y="1938"/>
                </a:moveTo>
                <a:lnTo>
                  <a:pt x="13239" y="1938"/>
                </a:lnTo>
                <a:lnTo>
                  <a:pt x="13239" y="3754"/>
                </a:lnTo>
                <a:lnTo>
                  <a:pt x="11595" y="3754"/>
                </a:lnTo>
                <a:lnTo>
                  <a:pt x="11595" y="1938"/>
                </a:lnTo>
                <a:close/>
                <a:moveTo>
                  <a:pt x="14895" y="1938"/>
                </a:moveTo>
                <a:lnTo>
                  <a:pt x="16538" y="1938"/>
                </a:lnTo>
                <a:lnTo>
                  <a:pt x="16538" y="3754"/>
                </a:lnTo>
                <a:lnTo>
                  <a:pt x="14895" y="3754"/>
                </a:lnTo>
                <a:lnTo>
                  <a:pt x="14895" y="1938"/>
                </a:lnTo>
                <a:close/>
                <a:moveTo>
                  <a:pt x="1698" y="5774"/>
                </a:moveTo>
                <a:lnTo>
                  <a:pt x="3341" y="5774"/>
                </a:lnTo>
                <a:lnTo>
                  <a:pt x="3341" y="7590"/>
                </a:lnTo>
                <a:lnTo>
                  <a:pt x="1698" y="7590"/>
                </a:lnTo>
                <a:lnTo>
                  <a:pt x="1698" y="5774"/>
                </a:lnTo>
                <a:close/>
                <a:moveTo>
                  <a:pt x="4997" y="5774"/>
                </a:moveTo>
                <a:lnTo>
                  <a:pt x="6641" y="5774"/>
                </a:lnTo>
                <a:lnTo>
                  <a:pt x="6641" y="7590"/>
                </a:lnTo>
                <a:lnTo>
                  <a:pt x="4997" y="7590"/>
                </a:lnTo>
                <a:lnTo>
                  <a:pt x="4997" y="5774"/>
                </a:lnTo>
                <a:close/>
                <a:moveTo>
                  <a:pt x="8297" y="5774"/>
                </a:moveTo>
                <a:lnTo>
                  <a:pt x="9939" y="5774"/>
                </a:lnTo>
                <a:lnTo>
                  <a:pt x="9939" y="7590"/>
                </a:lnTo>
                <a:lnTo>
                  <a:pt x="8297" y="7590"/>
                </a:lnTo>
                <a:lnTo>
                  <a:pt x="8297" y="5774"/>
                </a:lnTo>
                <a:close/>
                <a:moveTo>
                  <a:pt x="11595" y="5774"/>
                </a:moveTo>
                <a:lnTo>
                  <a:pt x="13239" y="5774"/>
                </a:lnTo>
                <a:lnTo>
                  <a:pt x="13239" y="7590"/>
                </a:lnTo>
                <a:lnTo>
                  <a:pt x="11595" y="7590"/>
                </a:lnTo>
                <a:lnTo>
                  <a:pt x="11595" y="5774"/>
                </a:lnTo>
                <a:close/>
                <a:moveTo>
                  <a:pt x="14895" y="5774"/>
                </a:moveTo>
                <a:lnTo>
                  <a:pt x="16538" y="5774"/>
                </a:lnTo>
                <a:lnTo>
                  <a:pt x="16538" y="7590"/>
                </a:lnTo>
                <a:lnTo>
                  <a:pt x="14895" y="7590"/>
                </a:lnTo>
                <a:lnTo>
                  <a:pt x="14895" y="5774"/>
                </a:lnTo>
                <a:close/>
                <a:moveTo>
                  <a:pt x="18195" y="5774"/>
                </a:moveTo>
                <a:lnTo>
                  <a:pt x="19838" y="5774"/>
                </a:lnTo>
                <a:lnTo>
                  <a:pt x="19838" y="7590"/>
                </a:lnTo>
                <a:lnTo>
                  <a:pt x="18195" y="7590"/>
                </a:lnTo>
                <a:lnTo>
                  <a:pt x="18195" y="5774"/>
                </a:lnTo>
                <a:close/>
                <a:moveTo>
                  <a:pt x="1698" y="9608"/>
                </a:moveTo>
                <a:lnTo>
                  <a:pt x="3341" y="9608"/>
                </a:lnTo>
                <a:lnTo>
                  <a:pt x="3341" y="11424"/>
                </a:lnTo>
                <a:lnTo>
                  <a:pt x="1698" y="11424"/>
                </a:lnTo>
                <a:lnTo>
                  <a:pt x="1698" y="9608"/>
                </a:lnTo>
                <a:close/>
                <a:moveTo>
                  <a:pt x="4997" y="9608"/>
                </a:moveTo>
                <a:lnTo>
                  <a:pt x="6641" y="9608"/>
                </a:lnTo>
                <a:lnTo>
                  <a:pt x="6641" y="11424"/>
                </a:lnTo>
                <a:lnTo>
                  <a:pt x="4997" y="11424"/>
                </a:lnTo>
                <a:lnTo>
                  <a:pt x="4997" y="9608"/>
                </a:lnTo>
                <a:close/>
                <a:moveTo>
                  <a:pt x="14895" y="9608"/>
                </a:moveTo>
                <a:lnTo>
                  <a:pt x="16538" y="9608"/>
                </a:lnTo>
                <a:lnTo>
                  <a:pt x="16538" y="11424"/>
                </a:lnTo>
                <a:lnTo>
                  <a:pt x="14895" y="11424"/>
                </a:lnTo>
                <a:lnTo>
                  <a:pt x="14895" y="9608"/>
                </a:lnTo>
                <a:close/>
                <a:moveTo>
                  <a:pt x="18195" y="9608"/>
                </a:moveTo>
                <a:lnTo>
                  <a:pt x="19838" y="9608"/>
                </a:lnTo>
                <a:lnTo>
                  <a:pt x="19838" y="11424"/>
                </a:lnTo>
                <a:lnTo>
                  <a:pt x="18195" y="11424"/>
                </a:lnTo>
                <a:lnTo>
                  <a:pt x="18195" y="9608"/>
                </a:lnTo>
                <a:close/>
                <a:moveTo>
                  <a:pt x="10799" y="9711"/>
                </a:moveTo>
                <a:cubicBezTo>
                  <a:pt x="11937" y="9711"/>
                  <a:pt x="12861" y="10893"/>
                  <a:pt x="12861" y="12350"/>
                </a:cubicBezTo>
                <a:cubicBezTo>
                  <a:pt x="12861" y="13806"/>
                  <a:pt x="11937" y="14988"/>
                  <a:pt x="10799" y="14988"/>
                </a:cubicBezTo>
                <a:cubicBezTo>
                  <a:pt x="9661" y="14988"/>
                  <a:pt x="8739" y="13806"/>
                  <a:pt x="8739" y="12350"/>
                </a:cubicBezTo>
                <a:cubicBezTo>
                  <a:pt x="8739" y="10893"/>
                  <a:pt x="9661" y="9711"/>
                  <a:pt x="10799" y="9711"/>
                </a:cubicBezTo>
                <a:close/>
                <a:moveTo>
                  <a:pt x="10314" y="10706"/>
                </a:moveTo>
                <a:lnTo>
                  <a:pt x="10314" y="11729"/>
                </a:lnTo>
                <a:lnTo>
                  <a:pt x="9515" y="11729"/>
                </a:lnTo>
                <a:lnTo>
                  <a:pt x="9515" y="12970"/>
                </a:lnTo>
                <a:lnTo>
                  <a:pt x="10314" y="12970"/>
                </a:lnTo>
                <a:lnTo>
                  <a:pt x="10314" y="13993"/>
                </a:lnTo>
                <a:lnTo>
                  <a:pt x="11284" y="13993"/>
                </a:lnTo>
                <a:lnTo>
                  <a:pt x="11284" y="12970"/>
                </a:lnTo>
                <a:lnTo>
                  <a:pt x="12083" y="12970"/>
                </a:lnTo>
                <a:lnTo>
                  <a:pt x="12083" y="11729"/>
                </a:lnTo>
                <a:lnTo>
                  <a:pt x="11284" y="11729"/>
                </a:lnTo>
                <a:lnTo>
                  <a:pt x="11284" y="10706"/>
                </a:lnTo>
                <a:lnTo>
                  <a:pt x="10314" y="10706"/>
                </a:lnTo>
                <a:close/>
                <a:moveTo>
                  <a:pt x="1698" y="13442"/>
                </a:moveTo>
                <a:lnTo>
                  <a:pt x="3341" y="13442"/>
                </a:lnTo>
                <a:lnTo>
                  <a:pt x="3341" y="15257"/>
                </a:lnTo>
                <a:lnTo>
                  <a:pt x="1698" y="15257"/>
                </a:lnTo>
                <a:lnTo>
                  <a:pt x="1698" y="13442"/>
                </a:lnTo>
                <a:close/>
                <a:moveTo>
                  <a:pt x="4997" y="13442"/>
                </a:moveTo>
                <a:lnTo>
                  <a:pt x="6641" y="13442"/>
                </a:lnTo>
                <a:lnTo>
                  <a:pt x="6641" y="15257"/>
                </a:lnTo>
                <a:lnTo>
                  <a:pt x="4997" y="15257"/>
                </a:lnTo>
                <a:lnTo>
                  <a:pt x="4997" y="13442"/>
                </a:lnTo>
                <a:close/>
                <a:moveTo>
                  <a:pt x="14895" y="13442"/>
                </a:moveTo>
                <a:lnTo>
                  <a:pt x="16538" y="13442"/>
                </a:lnTo>
                <a:lnTo>
                  <a:pt x="16538" y="15257"/>
                </a:lnTo>
                <a:lnTo>
                  <a:pt x="14895" y="15257"/>
                </a:lnTo>
                <a:lnTo>
                  <a:pt x="14895" y="13442"/>
                </a:lnTo>
                <a:close/>
                <a:moveTo>
                  <a:pt x="18195" y="13442"/>
                </a:moveTo>
                <a:lnTo>
                  <a:pt x="19838" y="13442"/>
                </a:lnTo>
                <a:lnTo>
                  <a:pt x="19838" y="15257"/>
                </a:lnTo>
                <a:lnTo>
                  <a:pt x="18195" y="15257"/>
                </a:lnTo>
                <a:lnTo>
                  <a:pt x="18195" y="13442"/>
                </a:lnTo>
                <a:close/>
                <a:moveTo>
                  <a:pt x="1698" y="17275"/>
                </a:moveTo>
                <a:lnTo>
                  <a:pt x="3341" y="17275"/>
                </a:lnTo>
                <a:lnTo>
                  <a:pt x="3341" y="19091"/>
                </a:lnTo>
                <a:lnTo>
                  <a:pt x="1698" y="19091"/>
                </a:lnTo>
                <a:lnTo>
                  <a:pt x="1698" y="17275"/>
                </a:lnTo>
                <a:close/>
                <a:moveTo>
                  <a:pt x="4997" y="17275"/>
                </a:moveTo>
                <a:lnTo>
                  <a:pt x="6641" y="17275"/>
                </a:lnTo>
                <a:lnTo>
                  <a:pt x="6641" y="19091"/>
                </a:lnTo>
                <a:lnTo>
                  <a:pt x="4997" y="19091"/>
                </a:lnTo>
                <a:lnTo>
                  <a:pt x="4997" y="17275"/>
                </a:lnTo>
                <a:close/>
                <a:moveTo>
                  <a:pt x="14895" y="17275"/>
                </a:moveTo>
                <a:lnTo>
                  <a:pt x="16538" y="17275"/>
                </a:lnTo>
                <a:lnTo>
                  <a:pt x="16538" y="19091"/>
                </a:lnTo>
                <a:lnTo>
                  <a:pt x="14895" y="19091"/>
                </a:lnTo>
                <a:lnTo>
                  <a:pt x="14895" y="17275"/>
                </a:lnTo>
                <a:close/>
                <a:moveTo>
                  <a:pt x="18195" y="17275"/>
                </a:moveTo>
                <a:lnTo>
                  <a:pt x="19838" y="17275"/>
                </a:lnTo>
                <a:lnTo>
                  <a:pt x="19838" y="19091"/>
                </a:lnTo>
                <a:lnTo>
                  <a:pt x="18195" y="19091"/>
                </a:lnTo>
                <a:lnTo>
                  <a:pt x="18195" y="17275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38" name="World"/>
          <p:cNvSpPr/>
          <p:nvPr/>
        </p:nvSpPr>
        <p:spPr>
          <a:xfrm>
            <a:off x="12941701" y="770196"/>
            <a:ext cx="1785939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39" name="Line"/>
          <p:cNvSpPr/>
          <p:nvPr/>
        </p:nvSpPr>
        <p:spPr>
          <a:xfrm>
            <a:off x="13834669" y="2864564"/>
            <a:ext cx="1" cy="15834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40" name="社会监督"/>
          <p:cNvSpPr txBox="1"/>
          <p:nvPr/>
        </p:nvSpPr>
        <p:spPr>
          <a:xfrm>
            <a:off x="15984613" y="1153577"/>
            <a:ext cx="4294530" cy="101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社会监督</a:t>
            </a:r>
          </a:p>
        </p:txBody>
      </p:sp>
      <p:sp>
        <p:nvSpPr>
          <p:cNvPr id="241" name="Clipboard"/>
          <p:cNvSpPr/>
          <p:nvPr/>
        </p:nvSpPr>
        <p:spPr>
          <a:xfrm>
            <a:off x="6706144" y="4665748"/>
            <a:ext cx="1010348" cy="145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42" name="Bank"/>
          <p:cNvSpPr/>
          <p:nvPr/>
        </p:nvSpPr>
        <p:spPr>
          <a:xfrm>
            <a:off x="6295498" y="6638135"/>
            <a:ext cx="1831640" cy="173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43" name="股份…"/>
          <p:cNvSpPr txBox="1"/>
          <p:nvPr/>
        </p:nvSpPr>
        <p:spPr>
          <a:xfrm>
            <a:off x="1836813" y="4241809"/>
            <a:ext cx="4294530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股份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Share</a:t>
            </a:r>
          </a:p>
        </p:txBody>
      </p:sp>
      <p:sp>
        <p:nvSpPr>
          <p:cNvPr id="244" name="Line"/>
          <p:cNvSpPr/>
          <p:nvPr/>
        </p:nvSpPr>
        <p:spPr>
          <a:xfrm flipH="1" flipV="1">
            <a:off x="8891980" y="5879216"/>
            <a:ext cx="38060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external-content.duckduckgo.jpg" descr="external-content.duckduck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8377" y="6660199"/>
            <a:ext cx="11380169" cy="642630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OS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</a:t>
            </a:r>
          </a:p>
        </p:txBody>
      </p:sp>
      <p:sp>
        <p:nvSpPr>
          <p:cNvPr id="248" name="F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9349">
              <a:lnSpc>
                <a:spcPts val="6200"/>
              </a:lnSpc>
              <a:spcBef>
                <a:spcPts val="1800"/>
              </a:spcBef>
              <a:defRPr sz="5208"/>
            </a:lvl1pPr>
          </a:lstStyle>
          <a:p>
            <a:pPr/>
            <a:r>
              <a:t>FOSS</a:t>
            </a:r>
          </a:p>
        </p:txBody>
      </p:sp>
      <p:sp>
        <p:nvSpPr>
          <p:cNvPr id="249" name="自由&amp;開源軟體運動（FOSS）起源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自由&amp;開源軟體運動（FOSS）起源</a:t>
            </a:r>
          </a:p>
          <a:p>
            <a:pPr lvl="1"/>
            <a:r>
              <a:t>Richard Stallman 發起 GNU 和自由軟體運動</a:t>
            </a:r>
          </a:p>
          <a:p>
            <a:pPr lvl="2"/>
            <a:r>
              <a:t>「軟體的自由，關係到人類的自由」</a:t>
            </a:r>
          </a:p>
          <a:p>
            <a:pPr lvl="1">
              <a:defRPr b="1"/>
            </a:pPr>
            <a:r>
              <a:t>基金会（FSF）管理无形资产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新一代基金会"/>
          <p:cNvSpPr txBox="1"/>
          <p:nvPr>
            <p:ph type="body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/>
          <a:lstStyle/>
          <a:p>
            <a:pPr/>
            <a:r>
              <a:t>新一代基金会</a:t>
            </a:r>
          </a:p>
        </p:txBody>
      </p:sp>
      <p:sp>
        <p:nvSpPr>
          <p:cNvPr id="252" name="新一代基金会 — 软件基金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9349">
              <a:lnSpc>
                <a:spcPts val="6200"/>
              </a:lnSpc>
              <a:spcBef>
                <a:spcPts val="1800"/>
              </a:spcBef>
              <a:defRPr sz="5208"/>
            </a:lvl1pPr>
          </a:lstStyle>
          <a:p>
            <a:pPr/>
            <a:r>
              <a:t>新一代基金会 — 软件基金会</a:t>
            </a:r>
          </a:p>
        </p:txBody>
      </p:sp>
      <p:sp>
        <p:nvSpPr>
          <p:cNvPr id="253" name="GNU/FSF、Linux、Apach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GNU/FSF、Linux、Apache</a:t>
            </a:r>
          </a:p>
          <a:p>
            <a:pPr/>
            <a:r>
              <a:t>Mozilla（Netscape网景遗产/Firefox）</a:t>
            </a:r>
          </a:p>
          <a:p>
            <a:pPr lvl="1"/>
            <a:r>
              <a:t>Internet for People, not for profit</a:t>
            </a:r>
          </a:p>
          <a:p>
            <a:pPr/>
            <a:r>
              <a:t>Shuttleworth （Ubuntu 管💰）</a:t>
            </a:r>
          </a:p>
        </p:txBody>
      </p:sp>
      <p:pic>
        <p:nvPicPr>
          <p:cNvPr id="254" name="Screen Shot 2019-12-08 at 14.56.50.png" descr="Screen Shot 2019-12-08 at 14.56.50.png"/>
          <p:cNvPicPr>
            <a:picLocks noChangeAspect="1"/>
          </p:cNvPicPr>
          <p:nvPr/>
        </p:nvPicPr>
        <p:blipFill>
          <a:blip r:embed="rId2">
            <a:extLst/>
          </a:blip>
          <a:srcRect l="0" t="9304" r="0" b="18568"/>
          <a:stretch>
            <a:fillRect/>
          </a:stretch>
        </p:blipFill>
        <p:spPr>
          <a:xfrm>
            <a:off x="1725215" y="8033004"/>
            <a:ext cx="11007834" cy="5032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a620ede0.png" descr="a620ede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7411" y="8104088"/>
            <a:ext cx="5709988" cy="1626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Line"/>
          <p:cNvSpPr/>
          <p:nvPr/>
        </p:nvSpPr>
        <p:spPr>
          <a:xfrm>
            <a:off x="8914672" y="5391159"/>
            <a:ext cx="37606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58" name="Line"/>
          <p:cNvSpPr/>
          <p:nvPr/>
        </p:nvSpPr>
        <p:spPr>
          <a:xfrm>
            <a:off x="13834669" y="6715274"/>
            <a:ext cx="1" cy="15834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59" name="软件基金会…"/>
          <p:cNvSpPr txBox="1"/>
          <p:nvPr/>
        </p:nvSpPr>
        <p:spPr>
          <a:xfrm>
            <a:off x="15984613" y="3602046"/>
            <a:ext cx="3929049" cy="357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软件基金会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Software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Foundation</a:t>
            </a:r>
          </a:p>
        </p:txBody>
      </p:sp>
      <p:sp>
        <p:nvSpPr>
          <p:cNvPr id="260" name="Ionic Column"/>
          <p:cNvSpPr/>
          <p:nvPr/>
        </p:nvSpPr>
        <p:spPr>
          <a:xfrm>
            <a:off x="13199344" y="4756484"/>
            <a:ext cx="1270652" cy="1269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fill="norm" stroke="1" extrusionOk="0">
                <a:moveTo>
                  <a:pt x="2169" y="0"/>
                </a:moveTo>
                <a:cubicBezTo>
                  <a:pt x="2169" y="880"/>
                  <a:pt x="2771" y="1614"/>
                  <a:pt x="3586" y="1814"/>
                </a:cubicBezTo>
                <a:cubicBezTo>
                  <a:pt x="2599" y="1879"/>
                  <a:pt x="1747" y="2247"/>
                  <a:pt x="1100" y="2884"/>
                </a:cubicBezTo>
                <a:cubicBezTo>
                  <a:pt x="389" y="3586"/>
                  <a:pt x="0" y="4574"/>
                  <a:pt x="0" y="5665"/>
                </a:cubicBezTo>
                <a:cubicBezTo>
                  <a:pt x="0" y="7328"/>
                  <a:pt x="1225" y="9094"/>
                  <a:pt x="3495" y="9094"/>
                </a:cubicBezTo>
                <a:cubicBezTo>
                  <a:pt x="4427" y="9094"/>
                  <a:pt x="5258" y="8710"/>
                  <a:pt x="5835" y="8019"/>
                </a:cubicBezTo>
                <a:cubicBezTo>
                  <a:pt x="6401" y="7339"/>
                  <a:pt x="6649" y="6443"/>
                  <a:pt x="6504" y="5633"/>
                </a:cubicBezTo>
                <a:cubicBezTo>
                  <a:pt x="6283" y="4434"/>
                  <a:pt x="5150" y="3656"/>
                  <a:pt x="3867" y="3824"/>
                </a:cubicBezTo>
                <a:cubicBezTo>
                  <a:pt x="3306" y="3894"/>
                  <a:pt x="2826" y="4169"/>
                  <a:pt x="2519" y="4590"/>
                </a:cubicBezTo>
                <a:cubicBezTo>
                  <a:pt x="2249" y="4957"/>
                  <a:pt x="2147" y="5406"/>
                  <a:pt x="2227" y="5849"/>
                </a:cubicBezTo>
                <a:cubicBezTo>
                  <a:pt x="2373" y="6632"/>
                  <a:pt x="3090" y="7111"/>
                  <a:pt x="3936" y="6998"/>
                </a:cubicBezTo>
                <a:cubicBezTo>
                  <a:pt x="4222" y="6960"/>
                  <a:pt x="4482" y="6803"/>
                  <a:pt x="4644" y="6571"/>
                </a:cubicBezTo>
                <a:cubicBezTo>
                  <a:pt x="4784" y="6371"/>
                  <a:pt x="4837" y="6134"/>
                  <a:pt x="4789" y="5918"/>
                </a:cubicBezTo>
                <a:cubicBezTo>
                  <a:pt x="4702" y="5518"/>
                  <a:pt x="4341" y="5341"/>
                  <a:pt x="4034" y="5373"/>
                </a:cubicBezTo>
                <a:cubicBezTo>
                  <a:pt x="3926" y="5384"/>
                  <a:pt x="3581" y="5454"/>
                  <a:pt x="3581" y="5881"/>
                </a:cubicBezTo>
                <a:lnTo>
                  <a:pt x="3247" y="5881"/>
                </a:lnTo>
                <a:cubicBezTo>
                  <a:pt x="3247" y="5422"/>
                  <a:pt x="3544" y="5093"/>
                  <a:pt x="3997" y="5044"/>
                </a:cubicBezTo>
                <a:cubicBezTo>
                  <a:pt x="4444" y="4995"/>
                  <a:pt x="4983" y="5260"/>
                  <a:pt x="5112" y="5849"/>
                </a:cubicBezTo>
                <a:cubicBezTo>
                  <a:pt x="5177" y="6157"/>
                  <a:pt x="5107" y="6491"/>
                  <a:pt x="4913" y="6767"/>
                </a:cubicBezTo>
                <a:cubicBezTo>
                  <a:pt x="4698" y="7075"/>
                  <a:pt x="4358" y="7280"/>
                  <a:pt x="3975" y="7334"/>
                </a:cubicBezTo>
                <a:cubicBezTo>
                  <a:pt x="2961" y="7474"/>
                  <a:pt x="2066" y="6863"/>
                  <a:pt x="1894" y="5913"/>
                </a:cubicBezTo>
                <a:cubicBezTo>
                  <a:pt x="1797" y="5378"/>
                  <a:pt x="1921" y="4844"/>
                  <a:pt x="2244" y="4396"/>
                </a:cubicBezTo>
                <a:cubicBezTo>
                  <a:pt x="2606" y="3899"/>
                  <a:pt x="3166" y="3580"/>
                  <a:pt x="3818" y="3493"/>
                </a:cubicBezTo>
                <a:cubicBezTo>
                  <a:pt x="5279" y="3304"/>
                  <a:pt x="6574" y="4201"/>
                  <a:pt x="6827" y="5572"/>
                </a:cubicBezTo>
                <a:cubicBezTo>
                  <a:pt x="6995" y="6479"/>
                  <a:pt x="6719" y="7479"/>
                  <a:pt x="6088" y="8235"/>
                </a:cubicBezTo>
                <a:cubicBezTo>
                  <a:pt x="5651" y="8764"/>
                  <a:pt x="5080" y="9127"/>
                  <a:pt x="4433" y="9305"/>
                </a:cubicBezTo>
                <a:lnTo>
                  <a:pt x="4433" y="21600"/>
                </a:lnTo>
                <a:lnTo>
                  <a:pt x="17158" y="21600"/>
                </a:lnTo>
                <a:lnTo>
                  <a:pt x="17158" y="9305"/>
                </a:lnTo>
                <a:cubicBezTo>
                  <a:pt x="16511" y="9127"/>
                  <a:pt x="15938" y="8759"/>
                  <a:pt x="15502" y="8235"/>
                </a:cubicBezTo>
                <a:cubicBezTo>
                  <a:pt x="14871" y="7479"/>
                  <a:pt x="14596" y="6479"/>
                  <a:pt x="14763" y="5572"/>
                </a:cubicBezTo>
                <a:cubicBezTo>
                  <a:pt x="15017" y="4195"/>
                  <a:pt x="16312" y="3304"/>
                  <a:pt x="17773" y="3493"/>
                </a:cubicBezTo>
                <a:cubicBezTo>
                  <a:pt x="18425" y="3580"/>
                  <a:pt x="18985" y="3899"/>
                  <a:pt x="19347" y="4396"/>
                </a:cubicBezTo>
                <a:cubicBezTo>
                  <a:pt x="19670" y="4839"/>
                  <a:pt x="19794" y="5378"/>
                  <a:pt x="19697" y="5913"/>
                </a:cubicBezTo>
                <a:cubicBezTo>
                  <a:pt x="19524" y="6863"/>
                  <a:pt x="18630" y="7474"/>
                  <a:pt x="17616" y="7334"/>
                </a:cubicBezTo>
                <a:cubicBezTo>
                  <a:pt x="17239" y="7280"/>
                  <a:pt x="16893" y="7075"/>
                  <a:pt x="16678" y="6767"/>
                </a:cubicBezTo>
                <a:cubicBezTo>
                  <a:pt x="16483" y="6491"/>
                  <a:pt x="16414" y="6157"/>
                  <a:pt x="16479" y="5849"/>
                </a:cubicBezTo>
                <a:cubicBezTo>
                  <a:pt x="16608" y="5260"/>
                  <a:pt x="17147" y="4995"/>
                  <a:pt x="17594" y="5044"/>
                </a:cubicBezTo>
                <a:cubicBezTo>
                  <a:pt x="18047" y="5093"/>
                  <a:pt x="18344" y="5422"/>
                  <a:pt x="18344" y="5881"/>
                </a:cubicBezTo>
                <a:lnTo>
                  <a:pt x="18009" y="5881"/>
                </a:lnTo>
                <a:cubicBezTo>
                  <a:pt x="18009" y="5454"/>
                  <a:pt x="17665" y="5384"/>
                  <a:pt x="17557" y="5373"/>
                </a:cubicBezTo>
                <a:cubicBezTo>
                  <a:pt x="17250" y="5341"/>
                  <a:pt x="16889" y="5513"/>
                  <a:pt x="16802" y="5918"/>
                </a:cubicBezTo>
                <a:cubicBezTo>
                  <a:pt x="16754" y="6134"/>
                  <a:pt x="16807" y="6371"/>
                  <a:pt x="16947" y="6571"/>
                </a:cubicBezTo>
                <a:cubicBezTo>
                  <a:pt x="17109" y="6803"/>
                  <a:pt x="17367" y="6960"/>
                  <a:pt x="17653" y="6998"/>
                </a:cubicBezTo>
                <a:cubicBezTo>
                  <a:pt x="18500" y="7111"/>
                  <a:pt x="19218" y="6632"/>
                  <a:pt x="19363" y="5849"/>
                </a:cubicBezTo>
                <a:cubicBezTo>
                  <a:pt x="19444" y="5406"/>
                  <a:pt x="19341" y="4963"/>
                  <a:pt x="19072" y="4590"/>
                </a:cubicBezTo>
                <a:cubicBezTo>
                  <a:pt x="18765" y="4169"/>
                  <a:pt x="18290" y="3899"/>
                  <a:pt x="17724" y="3824"/>
                </a:cubicBezTo>
                <a:cubicBezTo>
                  <a:pt x="16441" y="3656"/>
                  <a:pt x="15308" y="4434"/>
                  <a:pt x="15087" y="5633"/>
                </a:cubicBezTo>
                <a:cubicBezTo>
                  <a:pt x="14936" y="6443"/>
                  <a:pt x="15184" y="7339"/>
                  <a:pt x="15756" y="8019"/>
                </a:cubicBezTo>
                <a:cubicBezTo>
                  <a:pt x="16333" y="8710"/>
                  <a:pt x="17164" y="9094"/>
                  <a:pt x="18096" y="9094"/>
                </a:cubicBezTo>
                <a:cubicBezTo>
                  <a:pt x="19789" y="9094"/>
                  <a:pt x="21589" y="7890"/>
                  <a:pt x="21589" y="5665"/>
                </a:cubicBezTo>
                <a:cubicBezTo>
                  <a:pt x="21600" y="4574"/>
                  <a:pt x="21212" y="3586"/>
                  <a:pt x="20501" y="2884"/>
                </a:cubicBezTo>
                <a:cubicBezTo>
                  <a:pt x="19859" y="2247"/>
                  <a:pt x="19002" y="1879"/>
                  <a:pt x="18015" y="1814"/>
                </a:cubicBezTo>
                <a:cubicBezTo>
                  <a:pt x="18830" y="1614"/>
                  <a:pt x="19432" y="880"/>
                  <a:pt x="19432" y="0"/>
                </a:cubicBezTo>
                <a:lnTo>
                  <a:pt x="216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61" name="School"/>
          <p:cNvSpPr/>
          <p:nvPr/>
        </p:nvSpPr>
        <p:spPr>
          <a:xfrm>
            <a:off x="13766927" y="8708190"/>
            <a:ext cx="1310425" cy="122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838" y="1"/>
                </a:moveTo>
                <a:cubicBezTo>
                  <a:pt x="11451" y="20"/>
                  <a:pt x="11064" y="444"/>
                  <a:pt x="10677" y="58"/>
                </a:cubicBezTo>
                <a:cubicBezTo>
                  <a:pt x="10677" y="193"/>
                  <a:pt x="10677" y="375"/>
                  <a:pt x="10677" y="559"/>
                </a:cubicBezTo>
                <a:lnTo>
                  <a:pt x="10677" y="1177"/>
                </a:lnTo>
                <a:lnTo>
                  <a:pt x="10677" y="2404"/>
                </a:lnTo>
                <a:lnTo>
                  <a:pt x="7941" y="3999"/>
                </a:lnTo>
                <a:lnTo>
                  <a:pt x="5624" y="3999"/>
                </a:lnTo>
                <a:lnTo>
                  <a:pt x="5624" y="5805"/>
                </a:lnTo>
                <a:lnTo>
                  <a:pt x="0" y="5805"/>
                </a:lnTo>
                <a:lnTo>
                  <a:pt x="0" y="7219"/>
                </a:lnTo>
                <a:lnTo>
                  <a:pt x="21600" y="7219"/>
                </a:lnTo>
                <a:lnTo>
                  <a:pt x="21600" y="5805"/>
                </a:lnTo>
                <a:lnTo>
                  <a:pt x="15976" y="5805"/>
                </a:lnTo>
                <a:lnTo>
                  <a:pt x="15976" y="3999"/>
                </a:lnTo>
                <a:lnTo>
                  <a:pt x="13660" y="3999"/>
                </a:lnTo>
                <a:lnTo>
                  <a:pt x="10925" y="2404"/>
                </a:lnTo>
                <a:lnTo>
                  <a:pt x="10925" y="1325"/>
                </a:lnTo>
                <a:cubicBezTo>
                  <a:pt x="11358" y="1431"/>
                  <a:pt x="11792" y="847"/>
                  <a:pt x="12226" y="1278"/>
                </a:cubicBezTo>
                <a:cubicBezTo>
                  <a:pt x="12226" y="979"/>
                  <a:pt x="12226" y="460"/>
                  <a:pt x="12226" y="161"/>
                </a:cubicBezTo>
                <a:cubicBezTo>
                  <a:pt x="12097" y="32"/>
                  <a:pt x="11967" y="-6"/>
                  <a:pt x="11838" y="1"/>
                </a:cubicBezTo>
                <a:close/>
                <a:moveTo>
                  <a:pt x="10800" y="3999"/>
                </a:moveTo>
                <a:cubicBezTo>
                  <a:pt x="11375" y="3999"/>
                  <a:pt x="11841" y="4497"/>
                  <a:pt x="11841" y="5111"/>
                </a:cubicBezTo>
                <a:cubicBezTo>
                  <a:pt x="11841" y="5725"/>
                  <a:pt x="11375" y="6223"/>
                  <a:pt x="10800" y="6223"/>
                </a:cubicBezTo>
                <a:cubicBezTo>
                  <a:pt x="10225" y="6223"/>
                  <a:pt x="9760" y="5725"/>
                  <a:pt x="9761" y="5111"/>
                </a:cubicBezTo>
                <a:cubicBezTo>
                  <a:pt x="9761" y="4497"/>
                  <a:pt x="10225" y="3999"/>
                  <a:pt x="10800" y="3999"/>
                </a:cubicBezTo>
                <a:close/>
                <a:moveTo>
                  <a:pt x="494" y="7753"/>
                </a:moveTo>
                <a:lnTo>
                  <a:pt x="494" y="21594"/>
                </a:lnTo>
                <a:lnTo>
                  <a:pt x="7305" y="21594"/>
                </a:lnTo>
                <a:lnTo>
                  <a:pt x="7305" y="20913"/>
                </a:lnTo>
                <a:lnTo>
                  <a:pt x="8006" y="20913"/>
                </a:lnTo>
                <a:lnTo>
                  <a:pt x="8006" y="20205"/>
                </a:lnTo>
                <a:lnTo>
                  <a:pt x="8704" y="20205"/>
                </a:lnTo>
                <a:lnTo>
                  <a:pt x="8704" y="19498"/>
                </a:lnTo>
                <a:lnTo>
                  <a:pt x="9200" y="19498"/>
                </a:lnTo>
                <a:lnTo>
                  <a:pt x="9200" y="16916"/>
                </a:lnTo>
                <a:lnTo>
                  <a:pt x="8461" y="16916"/>
                </a:lnTo>
                <a:lnTo>
                  <a:pt x="10787" y="15561"/>
                </a:lnTo>
                <a:lnTo>
                  <a:pt x="13110" y="16916"/>
                </a:lnTo>
                <a:lnTo>
                  <a:pt x="12401" y="16916"/>
                </a:lnTo>
                <a:lnTo>
                  <a:pt x="12401" y="19498"/>
                </a:lnTo>
                <a:lnTo>
                  <a:pt x="12898" y="19498"/>
                </a:lnTo>
                <a:lnTo>
                  <a:pt x="12898" y="20205"/>
                </a:lnTo>
                <a:lnTo>
                  <a:pt x="13596" y="20205"/>
                </a:lnTo>
                <a:lnTo>
                  <a:pt x="13596" y="20913"/>
                </a:lnTo>
                <a:lnTo>
                  <a:pt x="14295" y="20913"/>
                </a:lnTo>
                <a:lnTo>
                  <a:pt x="14295" y="21594"/>
                </a:lnTo>
                <a:lnTo>
                  <a:pt x="21107" y="21594"/>
                </a:lnTo>
                <a:lnTo>
                  <a:pt x="21107" y="7753"/>
                </a:lnTo>
                <a:lnTo>
                  <a:pt x="494" y="7753"/>
                </a:lnTo>
                <a:close/>
                <a:moveTo>
                  <a:pt x="1801" y="9133"/>
                </a:moveTo>
                <a:lnTo>
                  <a:pt x="4293" y="9133"/>
                </a:lnTo>
                <a:lnTo>
                  <a:pt x="4293" y="11148"/>
                </a:lnTo>
                <a:lnTo>
                  <a:pt x="1801" y="11148"/>
                </a:lnTo>
                <a:lnTo>
                  <a:pt x="1801" y="9133"/>
                </a:lnTo>
                <a:close/>
                <a:moveTo>
                  <a:pt x="5670" y="9133"/>
                </a:moveTo>
                <a:lnTo>
                  <a:pt x="8162" y="9133"/>
                </a:lnTo>
                <a:lnTo>
                  <a:pt x="8162" y="11148"/>
                </a:lnTo>
                <a:lnTo>
                  <a:pt x="5670" y="11148"/>
                </a:lnTo>
                <a:lnTo>
                  <a:pt x="5670" y="9133"/>
                </a:lnTo>
                <a:close/>
                <a:moveTo>
                  <a:pt x="9539" y="9133"/>
                </a:moveTo>
                <a:lnTo>
                  <a:pt x="12032" y="9133"/>
                </a:lnTo>
                <a:lnTo>
                  <a:pt x="12032" y="11148"/>
                </a:lnTo>
                <a:lnTo>
                  <a:pt x="9539" y="11148"/>
                </a:lnTo>
                <a:lnTo>
                  <a:pt x="9539" y="9133"/>
                </a:lnTo>
                <a:close/>
                <a:moveTo>
                  <a:pt x="13411" y="9133"/>
                </a:moveTo>
                <a:lnTo>
                  <a:pt x="15901" y="9133"/>
                </a:lnTo>
                <a:lnTo>
                  <a:pt x="15901" y="11148"/>
                </a:lnTo>
                <a:lnTo>
                  <a:pt x="13411" y="11148"/>
                </a:lnTo>
                <a:lnTo>
                  <a:pt x="13411" y="9133"/>
                </a:lnTo>
                <a:close/>
                <a:moveTo>
                  <a:pt x="17280" y="9133"/>
                </a:moveTo>
                <a:lnTo>
                  <a:pt x="19771" y="9133"/>
                </a:lnTo>
                <a:lnTo>
                  <a:pt x="19771" y="11148"/>
                </a:lnTo>
                <a:lnTo>
                  <a:pt x="17280" y="11148"/>
                </a:lnTo>
                <a:lnTo>
                  <a:pt x="17280" y="9133"/>
                </a:lnTo>
                <a:close/>
                <a:moveTo>
                  <a:pt x="1801" y="13025"/>
                </a:moveTo>
                <a:lnTo>
                  <a:pt x="4293" y="13025"/>
                </a:lnTo>
                <a:lnTo>
                  <a:pt x="4293" y="15040"/>
                </a:lnTo>
                <a:lnTo>
                  <a:pt x="1801" y="15040"/>
                </a:lnTo>
                <a:lnTo>
                  <a:pt x="1801" y="13025"/>
                </a:lnTo>
                <a:close/>
                <a:moveTo>
                  <a:pt x="5670" y="13025"/>
                </a:moveTo>
                <a:lnTo>
                  <a:pt x="8162" y="13025"/>
                </a:lnTo>
                <a:lnTo>
                  <a:pt x="8162" y="15040"/>
                </a:lnTo>
                <a:lnTo>
                  <a:pt x="5670" y="15040"/>
                </a:lnTo>
                <a:lnTo>
                  <a:pt x="5670" y="13025"/>
                </a:lnTo>
                <a:close/>
                <a:moveTo>
                  <a:pt x="9539" y="13025"/>
                </a:moveTo>
                <a:lnTo>
                  <a:pt x="12032" y="13025"/>
                </a:lnTo>
                <a:lnTo>
                  <a:pt x="12032" y="15040"/>
                </a:lnTo>
                <a:lnTo>
                  <a:pt x="9539" y="15040"/>
                </a:lnTo>
                <a:lnTo>
                  <a:pt x="9539" y="13025"/>
                </a:lnTo>
                <a:close/>
                <a:moveTo>
                  <a:pt x="13411" y="13025"/>
                </a:moveTo>
                <a:lnTo>
                  <a:pt x="15901" y="13025"/>
                </a:lnTo>
                <a:lnTo>
                  <a:pt x="15901" y="15040"/>
                </a:lnTo>
                <a:lnTo>
                  <a:pt x="13411" y="15040"/>
                </a:lnTo>
                <a:lnTo>
                  <a:pt x="13411" y="13025"/>
                </a:lnTo>
                <a:close/>
                <a:moveTo>
                  <a:pt x="17280" y="13025"/>
                </a:moveTo>
                <a:lnTo>
                  <a:pt x="19771" y="13025"/>
                </a:lnTo>
                <a:lnTo>
                  <a:pt x="19771" y="15040"/>
                </a:lnTo>
                <a:lnTo>
                  <a:pt x="17280" y="15040"/>
                </a:lnTo>
                <a:lnTo>
                  <a:pt x="17280" y="13025"/>
                </a:lnTo>
                <a:close/>
                <a:moveTo>
                  <a:pt x="1801" y="16916"/>
                </a:moveTo>
                <a:lnTo>
                  <a:pt x="4293" y="16916"/>
                </a:lnTo>
                <a:lnTo>
                  <a:pt x="4293" y="18931"/>
                </a:lnTo>
                <a:lnTo>
                  <a:pt x="1801" y="18931"/>
                </a:lnTo>
                <a:lnTo>
                  <a:pt x="1801" y="16916"/>
                </a:lnTo>
                <a:close/>
                <a:moveTo>
                  <a:pt x="5670" y="16916"/>
                </a:moveTo>
                <a:lnTo>
                  <a:pt x="8162" y="16916"/>
                </a:lnTo>
                <a:lnTo>
                  <a:pt x="8162" y="18931"/>
                </a:lnTo>
                <a:lnTo>
                  <a:pt x="5670" y="18931"/>
                </a:lnTo>
                <a:lnTo>
                  <a:pt x="5670" y="16916"/>
                </a:lnTo>
                <a:close/>
                <a:moveTo>
                  <a:pt x="9734" y="16916"/>
                </a:moveTo>
                <a:lnTo>
                  <a:pt x="9734" y="19498"/>
                </a:lnTo>
                <a:lnTo>
                  <a:pt x="11868" y="19498"/>
                </a:lnTo>
                <a:lnTo>
                  <a:pt x="11868" y="16916"/>
                </a:lnTo>
                <a:lnTo>
                  <a:pt x="9734" y="16916"/>
                </a:lnTo>
                <a:close/>
                <a:moveTo>
                  <a:pt x="13411" y="16916"/>
                </a:moveTo>
                <a:lnTo>
                  <a:pt x="15901" y="16916"/>
                </a:lnTo>
                <a:lnTo>
                  <a:pt x="15901" y="18931"/>
                </a:lnTo>
                <a:lnTo>
                  <a:pt x="13411" y="18931"/>
                </a:lnTo>
                <a:lnTo>
                  <a:pt x="13411" y="16916"/>
                </a:lnTo>
                <a:close/>
                <a:moveTo>
                  <a:pt x="17280" y="16916"/>
                </a:moveTo>
                <a:lnTo>
                  <a:pt x="19771" y="16916"/>
                </a:lnTo>
                <a:lnTo>
                  <a:pt x="19771" y="18931"/>
                </a:lnTo>
                <a:lnTo>
                  <a:pt x="17280" y="18931"/>
                </a:lnTo>
                <a:lnTo>
                  <a:pt x="17280" y="1691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62" name="Hospital"/>
          <p:cNvSpPr/>
          <p:nvPr/>
        </p:nvSpPr>
        <p:spPr>
          <a:xfrm>
            <a:off x="11774702" y="8772797"/>
            <a:ext cx="1404706" cy="109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41" y="0"/>
                </a:moveTo>
                <a:lnTo>
                  <a:pt x="3341" y="3754"/>
                </a:lnTo>
                <a:lnTo>
                  <a:pt x="0" y="3754"/>
                </a:lnTo>
                <a:lnTo>
                  <a:pt x="0" y="21600"/>
                </a:lnTo>
                <a:lnTo>
                  <a:pt x="8297" y="21600"/>
                </a:lnTo>
                <a:lnTo>
                  <a:pt x="8297" y="17275"/>
                </a:lnTo>
                <a:lnTo>
                  <a:pt x="9939" y="17275"/>
                </a:lnTo>
                <a:lnTo>
                  <a:pt x="9939" y="21600"/>
                </a:lnTo>
                <a:lnTo>
                  <a:pt x="11595" y="21600"/>
                </a:lnTo>
                <a:lnTo>
                  <a:pt x="11595" y="17275"/>
                </a:lnTo>
                <a:lnTo>
                  <a:pt x="13239" y="17275"/>
                </a:lnTo>
                <a:lnTo>
                  <a:pt x="13239" y="21600"/>
                </a:lnTo>
                <a:lnTo>
                  <a:pt x="21600" y="21600"/>
                </a:lnTo>
                <a:lnTo>
                  <a:pt x="21600" y="3754"/>
                </a:lnTo>
                <a:lnTo>
                  <a:pt x="18195" y="3754"/>
                </a:lnTo>
                <a:lnTo>
                  <a:pt x="18195" y="0"/>
                </a:lnTo>
                <a:lnTo>
                  <a:pt x="3341" y="0"/>
                </a:lnTo>
                <a:close/>
                <a:moveTo>
                  <a:pt x="4997" y="1938"/>
                </a:moveTo>
                <a:lnTo>
                  <a:pt x="6641" y="1938"/>
                </a:lnTo>
                <a:lnTo>
                  <a:pt x="6641" y="3754"/>
                </a:lnTo>
                <a:lnTo>
                  <a:pt x="4997" y="3754"/>
                </a:lnTo>
                <a:lnTo>
                  <a:pt x="4997" y="1938"/>
                </a:lnTo>
                <a:close/>
                <a:moveTo>
                  <a:pt x="8297" y="1938"/>
                </a:moveTo>
                <a:lnTo>
                  <a:pt x="9939" y="1938"/>
                </a:lnTo>
                <a:lnTo>
                  <a:pt x="9939" y="3754"/>
                </a:lnTo>
                <a:lnTo>
                  <a:pt x="8297" y="3754"/>
                </a:lnTo>
                <a:lnTo>
                  <a:pt x="8297" y="1938"/>
                </a:lnTo>
                <a:close/>
                <a:moveTo>
                  <a:pt x="11595" y="1938"/>
                </a:moveTo>
                <a:lnTo>
                  <a:pt x="13239" y="1938"/>
                </a:lnTo>
                <a:lnTo>
                  <a:pt x="13239" y="3754"/>
                </a:lnTo>
                <a:lnTo>
                  <a:pt x="11595" y="3754"/>
                </a:lnTo>
                <a:lnTo>
                  <a:pt x="11595" y="1938"/>
                </a:lnTo>
                <a:close/>
                <a:moveTo>
                  <a:pt x="14895" y="1938"/>
                </a:moveTo>
                <a:lnTo>
                  <a:pt x="16538" y="1938"/>
                </a:lnTo>
                <a:lnTo>
                  <a:pt x="16538" y="3754"/>
                </a:lnTo>
                <a:lnTo>
                  <a:pt x="14895" y="3754"/>
                </a:lnTo>
                <a:lnTo>
                  <a:pt x="14895" y="1938"/>
                </a:lnTo>
                <a:close/>
                <a:moveTo>
                  <a:pt x="1698" y="5774"/>
                </a:moveTo>
                <a:lnTo>
                  <a:pt x="3341" y="5774"/>
                </a:lnTo>
                <a:lnTo>
                  <a:pt x="3341" y="7590"/>
                </a:lnTo>
                <a:lnTo>
                  <a:pt x="1698" y="7590"/>
                </a:lnTo>
                <a:lnTo>
                  <a:pt x="1698" y="5774"/>
                </a:lnTo>
                <a:close/>
                <a:moveTo>
                  <a:pt x="4997" y="5774"/>
                </a:moveTo>
                <a:lnTo>
                  <a:pt x="6641" y="5774"/>
                </a:lnTo>
                <a:lnTo>
                  <a:pt x="6641" y="7590"/>
                </a:lnTo>
                <a:lnTo>
                  <a:pt x="4997" y="7590"/>
                </a:lnTo>
                <a:lnTo>
                  <a:pt x="4997" y="5774"/>
                </a:lnTo>
                <a:close/>
                <a:moveTo>
                  <a:pt x="8297" y="5774"/>
                </a:moveTo>
                <a:lnTo>
                  <a:pt x="9939" y="5774"/>
                </a:lnTo>
                <a:lnTo>
                  <a:pt x="9939" y="7590"/>
                </a:lnTo>
                <a:lnTo>
                  <a:pt x="8297" y="7590"/>
                </a:lnTo>
                <a:lnTo>
                  <a:pt x="8297" y="5774"/>
                </a:lnTo>
                <a:close/>
                <a:moveTo>
                  <a:pt x="11595" y="5774"/>
                </a:moveTo>
                <a:lnTo>
                  <a:pt x="13239" y="5774"/>
                </a:lnTo>
                <a:lnTo>
                  <a:pt x="13239" y="7590"/>
                </a:lnTo>
                <a:lnTo>
                  <a:pt x="11595" y="7590"/>
                </a:lnTo>
                <a:lnTo>
                  <a:pt x="11595" y="5774"/>
                </a:lnTo>
                <a:close/>
                <a:moveTo>
                  <a:pt x="14895" y="5774"/>
                </a:moveTo>
                <a:lnTo>
                  <a:pt x="16538" y="5774"/>
                </a:lnTo>
                <a:lnTo>
                  <a:pt x="16538" y="7590"/>
                </a:lnTo>
                <a:lnTo>
                  <a:pt x="14895" y="7590"/>
                </a:lnTo>
                <a:lnTo>
                  <a:pt x="14895" y="5774"/>
                </a:lnTo>
                <a:close/>
                <a:moveTo>
                  <a:pt x="18195" y="5774"/>
                </a:moveTo>
                <a:lnTo>
                  <a:pt x="19838" y="5774"/>
                </a:lnTo>
                <a:lnTo>
                  <a:pt x="19838" y="7590"/>
                </a:lnTo>
                <a:lnTo>
                  <a:pt x="18195" y="7590"/>
                </a:lnTo>
                <a:lnTo>
                  <a:pt x="18195" y="5774"/>
                </a:lnTo>
                <a:close/>
                <a:moveTo>
                  <a:pt x="1698" y="9608"/>
                </a:moveTo>
                <a:lnTo>
                  <a:pt x="3341" y="9608"/>
                </a:lnTo>
                <a:lnTo>
                  <a:pt x="3341" y="11424"/>
                </a:lnTo>
                <a:lnTo>
                  <a:pt x="1698" y="11424"/>
                </a:lnTo>
                <a:lnTo>
                  <a:pt x="1698" y="9608"/>
                </a:lnTo>
                <a:close/>
                <a:moveTo>
                  <a:pt x="4997" y="9608"/>
                </a:moveTo>
                <a:lnTo>
                  <a:pt x="6641" y="9608"/>
                </a:lnTo>
                <a:lnTo>
                  <a:pt x="6641" y="11424"/>
                </a:lnTo>
                <a:lnTo>
                  <a:pt x="4997" y="11424"/>
                </a:lnTo>
                <a:lnTo>
                  <a:pt x="4997" y="9608"/>
                </a:lnTo>
                <a:close/>
                <a:moveTo>
                  <a:pt x="14895" y="9608"/>
                </a:moveTo>
                <a:lnTo>
                  <a:pt x="16538" y="9608"/>
                </a:lnTo>
                <a:lnTo>
                  <a:pt x="16538" y="11424"/>
                </a:lnTo>
                <a:lnTo>
                  <a:pt x="14895" y="11424"/>
                </a:lnTo>
                <a:lnTo>
                  <a:pt x="14895" y="9608"/>
                </a:lnTo>
                <a:close/>
                <a:moveTo>
                  <a:pt x="18195" y="9608"/>
                </a:moveTo>
                <a:lnTo>
                  <a:pt x="19838" y="9608"/>
                </a:lnTo>
                <a:lnTo>
                  <a:pt x="19838" y="11424"/>
                </a:lnTo>
                <a:lnTo>
                  <a:pt x="18195" y="11424"/>
                </a:lnTo>
                <a:lnTo>
                  <a:pt x="18195" y="9608"/>
                </a:lnTo>
                <a:close/>
                <a:moveTo>
                  <a:pt x="10799" y="9711"/>
                </a:moveTo>
                <a:cubicBezTo>
                  <a:pt x="11937" y="9711"/>
                  <a:pt x="12861" y="10893"/>
                  <a:pt x="12861" y="12350"/>
                </a:cubicBezTo>
                <a:cubicBezTo>
                  <a:pt x="12861" y="13806"/>
                  <a:pt x="11937" y="14988"/>
                  <a:pt x="10799" y="14988"/>
                </a:cubicBezTo>
                <a:cubicBezTo>
                  <a:pt x="9661" y="14988"/>
                  <a:pt x="8739" y="13806"/>
                  <a:pt x="8739" y="12350"/>
                </a:cubicBezTo>
                <a:cubicBezTo>
                  <a:pt x="8739" y="10893"/>
                  <a:pt x="9661" y="9711"/>
                  <a:pt x="10799" y="9711"/>
                </a:cubicBezTo>
                <a:close/>
                <a:moveTo>
                  <a:pt x="10314" y="10706"/>
                </a:moveTo>
                <a:lnTo>
                  <a:pt x="10314" y="11729"/>
                </a:lnTo>
                <a:lnTo>
                  <a:pt x="9515" y="11729"/>
                </a:lnTo>
                <a:lnTo>
                  <a:pt x="9515" y="12970"/>
                </a:lnTo>
                <a:lnTo>
                  <a:pt x="10314" y="12970"/>
                </a:lnTo>
                <a:lnTo>
                  <a:pt x="10314" y="13993"/>
                </a:lnTo>
                <a:lnTo>
                  <a:pt x="11284" y="13993"/>
                </a:lnTo>
                <a:lnTo>
                  <a:pt x="11284" y="12970"/>
                </a:lnTo>
                <a:lnTo>
                  <a:pt x="12083" y="12970"/>
                </a:lnTo>
                <a:lnTo>
                  <a:pt x="12083" y="11729"/>
                </a:lnTo>
                <a:lnTo>
                  <a:pt x="11284" y="11729"/>
                </a:lnTo>
                <a:lnTo>
                  <a:pt x="11284" y="10706"/>
                </a:lnTo>
                <a:lnTo>
                  <a:pt x="10314" y="10706"/>
                </a:lnTo>
                <a:close/>
                <a:moveTo>
                  <a:pt x="1698" y="13442"/>
                </a:moveTo>
                <a:lnTo>
                  <a:pt x="3341" y="13442"/>
                </a:lnTo>
                <a:lnTo>
                  <a:pt x="3341" y="15257"/>
                </a:lnTo>
                <a:lnTo>
                  <a:pt x="1698" y="15257"/>
                </a:lnTo>
                <a:lnTo>
                  <a:pt x="1698" y="13442"/>
                </a:lnTo>
                <a:close/>
                <a:moveTo>
                  <a:pt x="4997" y="13442"/>
                </a:moveTo>
                <a:lnTo>
                  <a:pt x="6641" y="13442"/>
                </a:lnTo>
                <a:lnTo>
                  <a:pt x="6641" y="15257"/>
                </a:lnTo>
                <a:lnTo>
                  <a:pt x="4997" y="15257"/>
                </a:lnTo>
                <a:lnTo>
                  <a:pt x="4997" y="13442"/>
                </a:lnTo>
                <a:close/>
                <a:moveTo>
                  <a:pt x="14895" y="13442"/>
                </a:moveTo>
                <a:lnTo>
                  <a:pt x="16538" y="13442"/>
                </a:lnTo>
                <a:lnTo>
                  <a:pt x="16538" y="15257"/>
                </a:lnTo>
                <a:lnTo>
                  <a:pt x="14895" y="15257"/>
                </a:lnTo>
                <a:lnTo>
                  <a:pt x="14895" y="13442"/>
                </a:lnTo>
                <a:close/>
                <a:moveTo>
                  <a:pt x="18195" y="13442"/>
                </a:moveTo>
                <a:lnTo>
                  <a:pt x="19838" y="13442"/>
                </a:lnTo>
                <a:lnTo>
                  <a:pt x="19838" y="15257"/>
                </a:lnTo>
                <a:lnTo>
                  <a:pt x="18195" y="15257"/>
                </a:lnTo>
                <a:lnTo>
                  <a:pt x="18195" y="13442"/>
                </a:lnTo>
                <a:close/>
                <a:moveTo>
                  <a:pt x="1698" y="17275"/>
                </a:moveTo>
                <a:lnTo>
                  <a:pt x="3341" y="17275"/>
                </a:lnTo>
                <a:lnTo>
                  <a:pt x="3341" y="19091"/>
                </a:lnTo>
                <a:lnTo>
                  <a:pt x="1698" y="19091"/>
                </a:lnTo>
                <a:lnTo>
                  <a:pt x="1698" y="17275"/>
                </a:lnTo>
                <a:close/>
                <a:moveTo>
                  <a:pt x="4997" y="17275"/>
                </a:moveTo>
                <a:lnTo>
                  <a:pt x="6641" y="17275"/>
                </a:lnTo>
                <a:lnTo>
                  <a:pt x="6641" y="19091"/>
                </a:lnTo>
                <a:lnTo>
                  <a:pt x="4997" y="19091"/>
                </a:lnTo>
                <a:lnTo>
                  <a:pt x="4997" y="17275"/>
                </a:lnTo>
                <a:close/>
                <a:moveTo>
                  <a:pt x="14895" y="17275"/>
                </a:moveTo>
                <a:lnTo>
                  <a:pt x="16538" y="17275"/>
                </a:lnTo>
                <a:lnTo>
                  <a:pt x="16538" y="19091"/>
                </a:lnTo>
                <a:lnTo>
                  <a:pt x="14895" y="19091"/>
                </a:lnTo>
                <a:lnTo>
                  <a:pt x="14895" y="17275"/>
                </a:lnTo>
                <a:close/>
                <a:moveTo>
                  <a:pt x="18195" y="17275"/>
                </a:moveTo>
                <a:lnTo>
                  <a:pt x="19838" y="17275"/>
                </a:lnTo>
                <a:lnTo>
                  <a:pt x="19838" y="19091"/>
                </a:lnTo>
                <a:lnTo>
                  <a:pt x="18195" y="19091"/>
                </a:lnTo>
                <a:lnTo>
                  <a:pt x="18195" y="17275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63" name="≈"/>
          <p:cNvSpPr/>
          <p:nvPr/>
        </p:nvSpPr>
        <p:spPr>
          <a:xfrm>
            <a:off x="12941701" y="288189"/>
            <a:ext cx="1785939" cy="178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≈</a:t>
            </a:r>
          </a:p>
        </p:txBody>
      </p:sp>
      <p:sp>
        <p:nvSpPr>
          <p:cNvPr id="264" name="Line"/>
          <p:cNvSpPr/>
          <p:nvPr/>
        </p:nvSpPr>
        <p:spPr>
          <a:xfrm>
            <a:off x="13834669" y="2864564"/>
            <a:ext cx="1" cy="15834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65" name="社会监督"/>
          <p:cNvSpPr txBox="1"/>
          <p:nvPr/>
        </p:nvSpPr>
        <p:spPr>
          <a:xfrm>
            <a:off x="15984613" y="1153577"/>
            <a:ext cx="4294530" cy="101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社会监督</a:t>
            </a:r>
          </a:p>
        </p:txBody>
      </p:sp>
      <p:sp>
        <p:nvSpPr>
          <p:cNvPr id="266" name="Clipboard"/>
          <p:cNvSpPr/>
          <p:nvPr/>
        </p:nvSpPr>
        <p:spPr>
          <a:xfrm>
            <a:off x="6706144" y="4665748"/>
            <a:ext cx="1010348" cy="145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67" name="Bank"/>
          <p:cNvSpPr/>
          <p:nvPr/>
        </p:nvSpPr>
        <p:spPr>
          <a:xfrm>
            <a:off x="7141849" y="6638135"/>
            <a:ext cx="1831640" cy="1737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68" name="知识产权…"/>
          <p:cNvSpPr txBox="1"/>
          <p:nvPr/>
        </p:nvSpPr>
        <p:spPr>
          <a:xfrm>
            <a:off x="769302" y="3589346"/>
            <a:ext cx="5411437" cy="360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知识产权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（无差别劳动？）</a:t>
            </a:r>
          </a:p>
        </p:txBody>
      </p:sp>
      <p:sp>
        <p:nvSpPr>
          <p:cNvPr id="269" name="Line"/>
          <p:cNvSpPr/>
          <p:nvPr/>
        </p:nvSpPr>
        <p:spPr>
          <a:xfrm flipH="1" flipV="1">
            <a:off x="8891980" y="5879216"/>
            <a:ext cx="38060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70" name="≈"/>
          <p:cNvSpPr/>
          <p:nvPr/>
        </p:nvSpPr>
        <p:spPr>
          <a:xfrm>
            <a:off x="5449147" y="6614050"/>
            <a:ext cx="1785939" cy="178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≈</a:t>
            </a:r>
          </a:p>
        </p:txBody>
      </p:sp>
      <p:sp>
        <p:nvSpPr>
          <p:cNvPr id="271" name="= DAO?"/>
          <p:cNvSpPr txBox="1"/>
          <p:nvPr/>
        </p:nvSpPr>
        <p:spPr>
          <a:xfrm>
            <a:off x="10044735" y="11299093"/>
            <a:ext cx="3929049" cy="131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= DAO?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新一代基金会"/>
          <p:cNvSpPr txBox="1"/>
          <p:nvPr>
            <p:ph type="body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/>
          <a:lstStyle/>
          <a:p>
            <a:pPr/>
            <a:r>
              <a:t>新一代基金会</a:t>
            </a:r>
          </a:p>
        </p:txBody>
      </p:sp>
      <p:sp>
        <p:nvSpPr>
          <p:cNvPr id="274" name="新一代基金会 — 软件与数字人类之间的桥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9349">
              <a:lnSpc>
                <a:spcPts val="6200"/>
              </a:lnSpc>
              <a:spcBef>
                <a:spcPts val="1800"/>
              </a:spcBef>
              <a:defRPr sz="5208"/>
            </a:lvl1pPr>
          </a:lstStyle>
          <a:p>
            <a:pPr/>
            <a:r>
              <a:t>新一代基金会 — 软件与数字人类之间的桥梁</a:t>
            </a:r>
          </a:p>
        </p:txBody>
      </p:sp>
      <p:sp>
        <p:nvSpPr>
          <p:cNvPr id="275" name="Wikipedi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Wikipedia</a:t>
            </a:r>
          </a:p>
          <a:p>
            <a:pPr/>
            <a:r>
              <a:t>Internet Archive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Internet Archiv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Archive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510" y="1376133"/>
            <a:ext cx="20754980" cy="11674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nternet Archiv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Archive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8862" y="210101"/>
            <a:ext cx="17746276" cy="13295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nternet Archiv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Archive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5029" y="-1"/>
            <a:ext cx="1027625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6595" y="0"/>
            <a:ext cx="1027625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Internet Archiv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Archive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13" y="-1"/>
            <a:ext cx="1027625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3701" y="20262"/>
            <a:ext cx="12979028" cy="972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Internet Archiv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Archive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0413" y="-1"/>
            <a:ext cx="1027625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8858" y="0"/>
            <a:ext cx="1027625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12210638" y="-63501"/>
            <a:ext cx="12219340" cy="13843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89" name="Foundation"/>
          <p:cNvSpPr txBox="1"/>
          <p:nvPr/>
        </p:nvSpPr>
        <p:spPr>
          <a:xfrm>
            <a:off x="3830459" y="6284912"/>
            <a:ext cx="4016097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Foundation</a:t>
            </a:r>
          </a:p>
        </p:txBody>
      </p:sp>
      <p:sp>
        <p:nvSpPr>
          <p:cNvPr id="190" name="DAO"/>
          <p:cNvSpPr txBox="1"/>
          <p:nvPr/>
        </p:nvSpPr>
        <p:spPr>
          <a:xfrm>
            <a:off x="17403164" y="6284912"/>
            <a:ext cx="1834287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800">
                <a:solidFill>
                  <a:srgbClr val="000000"/>
                </a:solidFill>
              </a:defRPr>
            </a:lvl1pPr>
          </a:lstStyle>
          <a:p>
            <a:pPr/>
            <a:r>
              <a:t>DAO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Internet Archiv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Archive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649" y="75058"/>
            <a:ext cx="18106765" cy="13565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新一代基金会"/>
          <p:cNvSpPr txBox="1"/>
          <p:nvPr>
            <p:ph type="body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/>
          <a:lstStyle/>
          <a:p>
            <a:pPr/>
            <a:r>
              <a:t>新一代基金会</a:t>
            </a:r>
          </a:p>
        </p:txBody>
      </p:sp>
      <p:sp>
        <p:nvSpPr>
          <p:cNvPr id="299" name="新一代基金会 — 软件与数字人类之间的桥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9349">
              <a:lnSpc>
                <a:spcPts val="6200"/>
              </a:lnSpc>
              <a:spcBef>
                <a:spcPts val="1800"/>
              </a:spcBef>
              <a:defRPr sz="5208"/>
            </a:lvl1pPr>
          </a:lstStyle>
          <a:p>
            <a:pPr/>
            <a:r>
              <a:t>新一代基金会 — 软件与数字人类之间的桥梁</a:t>
            </a:r>
          </a:p>
        </p:txBody>
      </p:sp>
      <p:sp>
        <p:nvSpPr>
          <p:cNvPr id="300" name="Internet Archive: 存取所有的网页…"/>
          <p:cNvSpPr txBox="1"/>
          <p:nvPr>
            <p:ph type="body" idx="1"/>
          </p:nvPr>
        </p:nvSpPr>
        <p:spPr>
          <a:xfrm>
            <a:off x="2501900" y="3930252"/>
            <a:ext cx="17145000" cy="8590360"/>
          </a:xfrm>
          <a:prstGeom prst="rect">
            <a:avLst/>
          </a:prstGeom>
        </p:spPr>
        <p:txBody>
          <a:bodyPr/>
          <a:lstStyle/>
          <a:p>
            <a:pPr/>
            <a:r>
              <a:t>Internet Archive: 存取所有的网页</a:t>
            </a:r>
          </a:p>
          <a:p>
            <a:pPr lvl="1"/>
            <a:r>
              <a:t>IPFS/GUN</a:t>
            </a:r>
          </a:p>
          <a:p>
            <a:pPr lvl="1"/>
            <a:r>
              <a:t>为什么还是要自己建（人治）？</a:t>
            </a:r>
          </a:p>
          <a:p>
            <a:pPr/>
            <a:r>
              <a:t>LONG NOW FOUNDATION （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斯图尔特·布兰德</a:t>
            </a:r>
            <a:r>
              <a:t>）</a:t>
            </a:r>
          </a:p>
          <a:p>
            <a:pPr lvl="1"/>
            <a:r>
              <a:t>LONG BET （一万年）</a:t>
            </a:r>
          </a:p>
          <a:p>
            <a:pPr lvl="1"/>
            <a:r>
              <a:t>由人托管（？）</a:t>
            </a:r>
          </a:p>
        </p:txBody>
      </p:sp>
      <p:pic>
        <p:nvPicPr>
          <p:cNvPr id="301" name="IMG_3136.mp4" descr="IMG_3136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171836" y="4031952"/>
            <a:ext cx="8128001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333" fill="hold"/>
                                        <p:tgtEl>
                                          <p:spTgt spid="3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新一代基金会"/>
          <p:cNvSpPr txBox="1"/>
          <p:nvPr>
            <p:ph type="body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/>
          <a:lstStyle/>
          <a:p>
            <a:pPr/>
            <a:r>
              <a:t>新一代基金会</a:t>
            </a:r>
          </a:p>
        </p:txBody>
      </p:sp>
      <p:sp>
        <p:nvSpPr>
          <p:cNvPr id="304" name="新一代基金会 — 软件与数字人类之间的桥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9349">
              <a:lnSpc>
                <a:spcPts val="6200"/>
              </a:lnSpc>
              <a:spcBef>
                <a:spcPts val="1800"/>
              </a:spcBef>
              <a:defRPr sz="5208"/>
            </a:lvl1pPr>
          </a:lstStyle>
          <a:p>
            <a:pPr/>
            <a:r>
              <a:t>新一代基金会 — 软件与数字人类之间的桥梁</a:t>
            </a:r>
          </a:p>
        </p:txBody>
      </p:sp>
      <p:sp>
        <p:nvSpPr>
          <p:cNvPr id="305" name="今天的ETH基金会无法阻止🇺🇸的Sanction…"/>
          <p:cNvSpPr txBox="1"/>
          <p:nvPr>
            <p:ph type="body" idx="1"/>
          </p:nvPr>
        </p:nvSpPr>
        <p:spPr>
          <a:xfrm>
            <a:off x="3619500" y="3738468"/>
            <a:ext cx="17145001" cy="8590360"/>
          </a:xfrm>
          <a:prstGeom prst="rect">
            <a:avLst/>
          </a:prstGeom>
        </p:spPr>
        <p:txBody>
          <a:bodyPr/>
          <a:lstStyle/>
          <a:p>
            <a:pPr/>
            <a:r>
              <a:t>今天的ETH基金会无法阻止🇺🇸的Sanction</a:t>
            </a:r>
          </a:p>
          <a:p>
            <a:pPr lvl="1"/>
            <a:r>
              <a:t>人类集体&amp;个体人尚且还是最坚韧的存在</a:t>
            </a:r>
          </a:p>
          <a:p>
            <a:pPr lvl="1"/>
            <a:r>
              <a:t>「资本没有祖国」</a:t>
            </a:r>
          </a:p>
          <a:p>
            <a:pPr lvl="1"/>
            <a:r>
              <a:t>数字家族与数字遗产 — 谁会继承中本聪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数字人类的数字资产"/>
          <p:cNvSpPr txBox="1"/>
          <p:nvPr>
            <p:ph type="body" idx="13"/>
          </p:nvPr>
        </p:nvSpPr>
        <p:spPr>
          <a:xfrm>
            <a:off x="3619500" y="571500"/>
            <a:ext cx="15716250" cy="714375"/>
          </a:xfrm>
          <a:prstGeom prst="rect">
            <a:avLst/>
          </a:prstGeom>
        </p:spPr>
        <p:txBody>
          <a:bodyPr/>
          <a:lstStyle/>
          <a:p>
            <a:pPr/>
            <a:r>
              <a:t>数字人类的数字资产</a:t>
            </a:r>
          </a:p>
        </p:txBody>
      </p:sp>
      <p:sp>
        <p:nvSpPr>
          <p:cNvPr id="308" name="Data As Labor, DAO as Un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9349">
              <a:lnSpc>
                <a:spcPts val="6200"/>
              </a:lnSpc>
              <a:spcBef>
                <a:spcPts val="1800"/>
              </a:spcBef>
              <a:defRPr sz="5208"/>
            </a:lvl1pPr>
          </a:lstStyle>
          <a:p>
            <a:pPr/>
            <a:r>
              <a:t>Data As Labor, DAO as Union?</a:t>
            </a:r>
          </a:p>
        </p:txBody>
      </p:sp>
      <p:sp>
        <p:nvSpPr>
          <p:cNvPr id="309" name="旧世界的 Foundation 来源于巨大的不平等带来的社会反弹。…"/>
          <p:cNvSpPr txBox="1"/>
          <p:nvPr>
            <p:ph type="body" idx="1"/>
          </p:nvPr>
        </p:nvSpPr>
        <p:spPr>
          <a:xfrm>
            <a:off x="3619500" y="3738467"/>
            <a:ext cx="17145000" cy="8590361"/>
          </a:xfrm>
          <a:prstGeom prst="rect">
            <a:avLst/>
          </a:prstGeom>
        </p:spPr>
        <p:txBody>
          <a:bodyPr/>
          <a:lstStyle/>
          <a:p>
            <a:pPr/>
            <a:r>
              <a:t>旧世界的 Foundation 来源于巨大的不平等带来的社会反弹。</a:t>
            </a:r>
          </a:p>
          <a:p>
            <a:pPr/>
            <a:r>
              <a:t>新世界的 巨大不平等 包括货币的不平等、权力的不平等 （比如开户、开公司）、生产资料的不平等（如：数据）</a:t>
            </a:r>
          </a:p>
          <a:p>
            <a:pPr/>
            <a:r>
              <a:t>Data Dao (Labor Union) 尝试 -&gt;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https://dimension.im</a:t>
            </a:r>
            <a:r>
              <a:t> </a:t>
            </a:r>
          </a:p>
          <a:p>
            <a:pPr/>
            <a:r>
              <a:t>所以新世界（赛博世界与数字人类）需要自己的Union和Foundation = DAO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"/>
          <p:cNvSpPr/>
          <p:nvPr/>
        </p:nvSpPr>
        <p:spPr>
          <a:xfrm>
            <a:off x="12210638" y="-63501"/>
            <a:ext cx="12219340" cy="13843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93" name="最早的…"/>
          <p:cNvSpPr txBox="1"/>
          <p:nvPr/>
        </p:nvSpPr>
        <p:spPr>
          <a:xfrm>
            <a:off x="2077859" y="5533975"/>
            <a:ext cx="8619847" cy="264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800">
                <a:solidFill>
                  <a:srgbClr val="FFFFFF"/>
                </a:solidFill>
              </a:defRPr>
            </a:pPr>
            <a:r>
              <a:t>最早的</a:t>
            </a:r>
          </a:p>
          <a:p>
            <a:pPr>
              <a:defRPr sz="5800">
                <a:solidFill>
                  <a:srgbClr val="FFFFFF"/>
                </a:solidFill>
              </a:defRPr>
            </a:pPr>
            <a:r>
              <a:t>现代意义上的 Foundation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190198841.jpg" descr="1901988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682" y="1287147"/>
            <a:ext cx="11420884" cy="1114170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实际成立 A.D. 1904…"/>
          <p:cNvSpPr txBox="1"/>
          <p:nvPr/>
        </p:nvSpPr>
        <p:spPr>
          <a:xfrm>
            <a:off x="13058957" y="1298030"/>
            <a:ext cx="9844467" cy="859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700">
                <a:solidFill>
                  <a:srgbClr val="FFFFFF"/>
                </a:solidFill>
              </a:defRPr>
            </a:pPr>
            <a:r>
              <a:t>实际成立 A.D. 1904 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（清光绪三十年）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纽约州合规注册 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A.D. 1913, May 14 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（民国二年）（~106年）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2016年 Endowment 4.1B USD</a:t>
            </a:r>
          </a:p>
        </p:txBody>
      </p:sp>
      <p:pic>
        <p:nvPicPr>
          <p:cNvPr id="197" name="500px-The_Rockefeller_Foundation_Logo.png" descr="500px-The_Rockefeller_Foundation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424" y="8693283"/>
            <a:ext cx="3168568" cy="83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arnegie Endowment…"/>
          <p:cNvSpPr txBox="1"/>
          <p:nvPr/>
        </p:nvSpPr>
        <p:spPr>
          <a:xfrm>
            <a:off x="13058957" y="2676882"/>
            <a:ext cx="9844468" cy="724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700">
                <a:solidFill>
                  <a:srgbClr val="FFFFFF"/>
                </a:solidFill>
              </a:defRPr>
            </a:pPr>
            <a:r>
              <a:t>Carnegie Endowment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合规注册 A.D. 1910, Dec 14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（~108年）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2017 Revenue $46,092,942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Expenses $36,420,139</a:t>
            </a:r>
          </a:p>
        </p:txBody>
      </p:sp>
      <p:pic>
        <p:nvPicPr>
          <p:cNvPr id="200" name="440px-Carnegie_Endowment_for_International_Peace_-_Dupont_Circle.jpg" descr="440px-Carnegie_Endowment_for_International_Peace_-_Dupont_Circ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5153" y="1391344"/>
            <a:ext cx="10266888" cy="9100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500px-Carnegie_Endowment_for_International_Peace_Logo.svg.png" descr="500px-Carnegie_Endowment_for_International_Peace_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540" y="7287716"/>
            <a:ext cx="6350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1911年5月15日，华盛顿最高法院宣判标准石油公司违反垄断禁止法，…"/>
          <p:cNvSpPr txBox="1"/>
          <p:nvPr/>
        </p:nvSpPr>
        <p:spPr>
          <a:xfrm>
            <a:off x="2534424" y="8136857"/>
            <a:ext cx="19315152" cy="186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lnSpc>
                <a:spcPts val="7400"/>
              </a:lnSpc>
              <a:spcBef>
                <a:spcPts val="0"/>
              </a:spcBef>
              <a:defRPr sz="4840">
                <a:solidFill>
                  <a:srgbClr val="4949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1911年5月15日，华盛顿最高法院宣判标准石油公司违反垄断禁止法，</a:t>
            </a:r>
          </a:p>
          <a:p>
            <a:pPr defTabSz="457200">
              <a:lnSpc>
                <a:spcPts val="7400"/>
              </a:lnSpc>
              <a:spcBef>
                <a:spcPts val="0"/>
              </a:spcBef>
              <a:defRPr sz="4840">
                <a:solidFill>
                  <a:srgbClr val="4949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通知公司必须解体。</a:t>
            </a:r>
          </a:p>
        </p:txBody>
      </p:sp>
      <p:sp>
        <p:nvSpPr>
          <p:cNvPr id="204" name="1892年初，卡内基远在欧洲……弗里克决定降低工人工资，解散工会……弗里克还雇用平克顿侦探公司保护罢工破坏者。…"/>
          <p:cNvSpPr txBox="1"/>
          <p:nvPr/>
        </p:nvSpPr>
        <p:spPr>
          <a:xfrm>
            <a:off x="2621210" y="2462919"/>
            <a:ext cx="19315152" cy="310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1892年初，卡内基远在欧洲……弗里克决定降低工人工资，解散工会……弗里克还雇用平克顿侦探公司保护罢工破坏者。</a:t>
            </a:r>
          </a:p>
          <a:p>
            <a:pPr defTabSz="457200">
              <a:lnSpc>
                <a:spcPts val="5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57200">
              <a:lnSpc>
                <a:spcPts val="5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1892年7月5日夜，平克顿侦探公司数百名侦探乘驳船离开霍姆斯特德，沿河而下航行5英里，到达弗里克的工厂，1万名罢工者及同情罢工的人等在那里……工人与侦探随之展开枪战……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Bank"/>
          <p:cNvSpPr/>
          <p:nvPr/>
        </p:nvSpPr>
        <p:spPr>
          <a:xfrm>
            <a:off x="14707984" y="4218666"/>
            <a:ext cx="1831640" cy="1737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07" name="World"/>
          <p:cNvSpPr/>
          <p:nvPr/>
        </p:nvSpPr>
        <p:spPr>
          <a:xfrm>
            <a:off x="11299031" y="9177596"/>
            <a:ext cx="1785938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08" name="Line"/>
          <p:cNvSpPr/>
          <p:nvPr/>
        </p:nvSpPr>
        <p:spPr>
          <a:xfrm>
            <a:off x="10311672" y="5391159"/>
            <a:ext cx="37606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09" name="Line"/>
          <p:cNvSpPr/>
          <p:nvPr/>
        </p:nvSpPr>
        <p:spPr>
          <a:xfrm flipH="1">
            <a:off x="13550296" y="6842274"/>
            <a:ext cx="1428682" cy="283710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10" name="Line"/>
          <p:cNvSpPr/>
          <p:nvPr/>
        </p:nvSpPr>
        <p:spPr>
          <a:xfrm flipH="1" flipV="1">
            <a:off x="9225361" y="6768169"/>
            <a:ext cx="1596367" cy="297371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11" name="广大群众…"/>
          <p:cNvSpPr txBox="1"/>
          <p:nvPr/>
        </p:nvSpPr>
        <p:spPr>
          <a:xfrm>
            <a:off x="4669198" y="4241809"/>
            <a:ext cx="4294530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广大群众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Proletariat</a:t>
            </a:r>
          </a:p>
        </p:txBody>
      </p:sp>
      <p:sp>
        <p:nvSpPr>
          <p:cNvPr id="212" name="资本 与 企业…"/>
          <p:cNvSpPr txBox="1"/>
          <p:nvPr/>
        </p:nvSpPr>
        <p:spPr>
          <a:xfrm>
            <a:off x="17356213" y="3808270"/>
            <a:ext cx="4294530" cy="3165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资本 与 企业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Capital &amp; Enterprise</a:t>
            </a:r>
          </a:p>
        </p:txBody>
      </p:sp>
      <p:sp>
        <p:nvSpPr>
          <p:cNvPr id="213" name="社会总体调控分配…"/>
          <p:cNvSpPr txBox="1"/>
          <p:nvPr/>
        </p:nvSpPr>
        <p:spPr>
          <a:xfrm>
            <a:off x="14040487" y="8921215"/>
            <a:ext cx="5883916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社会总体调控分配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Governance</a:t>
            </a:r>
          </a:p>
        </p:txBody>
      </p:sp>
      <p:sp>
        <p:nvSpPr>
          <p:cNvPr id="214" name="Male"/>
          <p:cNvSpPr/>
          <p:nvPr/>
        </p:nvSpPr>
        <p:spPr>
          <a:xfrm>
            <a:off x="8559423" y="4315053"/>
            <a:ext cx="797613" cy="2152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pic>
        <p:nvPicPr>
          <p:cNvPr id="215" name="db9fefe0.jpg" descr="db9fefe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400" y="11267137"/>
            <a:ext cx="2743200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"/>
          <p:cNvSpPr/>
          <p:nvPr/>
        </p:nvSpPr>
        <p:spPr>
          <a:xfrm>
            <a:off x="8914672" y="5391159"/>
            <a:ext cx="37606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18" name="Line"/>
          <p:cNvSpPr/>
          <p:nvPr/>
        </p:nvSpPr>
        <p:spPr>
          <a:xfrm>
            <a:off x="13834670" y="6715274"/>
            <a:ext cx="1" cy="15834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19" name="基金会…"/>
          <p:cNvSpPr txBox="1"/>
          <p:nvPr/>
        </p:nvSpPr>
        <p:spPr>
          <a:xfrm>
            <a:off x="15984613" y="4241809"/>
            <a:ext cx="4294530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t>基金会</a:t>
            </a:r>
          </a:p>
          <a:p>
            <a:pPr>
              <a:defRPr sz="4900">
                <a:solidFill>
                  <a:srgbClr val="FFFFFF"/>
                </a:solidFill>
              </a:defRPr>
            </a:pPr>
            <a:r>
              <a:t>Foundation</a:t>
            </a:r>
          </a:p>
        </p:txBody>
      </p:sp>
      <p:sp>
        <p:nvSpPr>
          <p:cNvPr id="220" name="Cash"/>
          <p:cNvSpPr/>
          <p:nvPr/>
        </p:nvSpPr>
        <p:spPr>
          <a:xfrm>
            <a:off x="6212598" y="5024900"/>
            <a:ext cx="1785938" cy="732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21" name="Ionic Column"/>
          <p:cNvSpPr/>
          <p:nvPr/>
        </p:nvSpPr>
        <p:spPr>
          <a:xfrm>
            <a:off x="13199344" y="4756484"/>
            <a:ext cx="1270652" cy="1269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fill="norm" stroke="1" extrusionOk="0">
                <a:moveTo>
                  <a:pt x="2169" y="0"/>
                </a:moveTo>
                <a:cubicBezTo>
                  <a:pt x="2169" y="880"/>
                  <a:pt x="2771" y="1614"/>
                  <a:pt x="3586" y="1814"/>
                </a:cubicBezTo>
                <a:cubicBezTo>
                  <a:pt x="2599" y="1879"/>
                  <a:pt x="1747" y="2247"/>
                  <a:pt x="1100" y="2884"/>
                </a:cubicBezTo>
                <a:cubicBezTo>
                  <a:pt x="389" y="3586"/>
                  <a:pt x="0" y="4574"/>
                  <a:pt x="0" y="5665"/>
                </a:cubicBezTo>
                <a:cubicBezTo>
                  <a:pt x="0" y="7328"/>
                  <a:pt x="1225" y="9094"/>
                  <a:pt x="3495" y="9094"/>
                </a:cubicBezTo>
                <a:cubicBezTo>
                  <a:pt x="4427" y="9094"/>
                  <a:pt x="5258" y="8710"/>
                  <a:pt x="5835" y="8019"/>
                </a:cubicBezTo>
                <a:cubicBezTo>
                  <a:pt x="6401" y="7339"/>
                  <a:pt x="6649" y="6443"/>
                  <a:pt x="6504" y="5633"/>
                </a:cubicBezTo>
                <a:cubicBezTo>
                  <a:pt x="6283" y="4434"/>
                  <a:pt x="5150" y="3656"/>
                  <a:pt x="3867" y="3824"/>
                </a:cubicBezTo>
                <a:cubicBezTo>
                  <a:pt x="3306" y="3894"/>
                  <a:pt x="2826" y="4169"/>
                  <a:pt x="2519" y="4590"/>
                </a:cubicBezTo>
                <a:cubicBezTo>
                  <a:pt x="2249" y="4957"/>
                  <a:pt x="2147" y="5406"/>
                  <a:pt x="2227" y="5849"/>
                </a:cubicBezTo>
                <a:cubicBezTo>
                  <a:pt x="2373" y="6632"/>
                  <a:pt x="3090" y="7111"/>
                  <a:pt x="3936" y="6998"/>
                </a:cubicBezTo>
                <a:cubicBezTo>
                  <a:pt x="4222" y="6960"/>
                  <a:pt x="4482" y="6803"/>
                  <a:pt x="4644" y="6571"/>
                </a:cubicBezTo>
                <a:cubicBezTo>
                  <a:pt x="4784" y="6371"/>
                  <a:pt x="4837" y="6134"/>
                  <a:pt x="4789" y="5918"/>
                </a:cubicBezTo>
                <a:cubicBezTo>
                  <a:pt x="4702" y="5518"/>
                  <a:pt x="4341" y="5341"/>
                  <a:pt x="4034" y="5373"/>
                </a:cubicBezTo>
                <a:cubicBezTo>
                  <a:pt x="3926" y="5384"/>
                  <a:pt x="3581" y="5454"/>
                  <a:pt x="3581" y="5881"/>
                </a:cubicBezTo>
                <a:lnTo>
                  <a:pt x="3247" y="5881"/>
                </a:lnTo>
                <a:cubicBezTo>
                  <a:pt x="3247" y="5422"/>
                  <a:pt x="3544" y="5093"/>
                  <a:pt x="3997" y="5044"/>
                </a:cubicBezTo>
                <a:cubicBezTo>
                  <a:pt x="4444" y="4995"/>
                  <a:pt x="4983" y="5260"/>
                  <a:pt x="5112" y="5849"/>
                </a:cubicBezTo>
                <a:cubicBezTo>
                  <a:pt x="5177" y="6157"/>
                  <a:pt x="5107" y="6491"/>
                  <a:pt x="4913" y="6767"/>
                </a:cubicBezTo>
                <a:cubicBezTo>
                  <a:pt x="4698" y="7075"/>
                  <a:pt x="4358" y="7280"/>
                  <a:pt x="3975" y="7334"/>
                </a:cubicBezTo>
                <a:cubicBezTo>
                  <a:pt x="2961" y="7474"/>
                  <a:pt x="2066" y="6863"/>
                  <a:pt x="1894" y="5913"/>
                </a:cubicBezTo>
                <a:cubicBezTo>
                  <a:pt x="1797" y="5378"/>
                  <a:pt x="1921" y="4844"/>
                  <a:pt x="2244" y="4396"/>
                </a:cubicBezTo>
                <a:cubicBezTo>
                  <a:pt x="2606" y="3899"/>
                  <a:pt x="3166" y="3580"/>
                  <a:pt x="3818" y="3493"/>
                </a:cubicBezTo>
                <a:cubicBezTo>
                  <a:pt x="5279" y="3304"/>
                  <a:pt x="6574" y="4201"/>
                  <a:pt x="6827" y="5572"/>
                </a:cubicBezTo>
                <a:cubicBezTo>
                  <a:pt x="6995" y="6479"/>
                  <a:pt x="6719" y="7479"/>
                  <a:pt x="6088" y="8235"/>
                </a:cubicBezTo>
                <a:cubicBezTo>
                  <a:pt x="5651" y="8764"/>
                  <a:pt x="5080" y="9127"/>
                  <a:pt x="4433" y="9305"/>
                </a:cubicBezTo>
                <a:lnTo>
                  <a:pt x="4433" y="21600"/>
                </a:lnTo>
                <a:lnTo>
                  <a:pt x="17158" y="21600"/>
                </a:lnTo>
                <a:lnTo>
                  <a:pt x="17158" y="9305"/>
                </a:lnTo>
                <a:cubicBezTo>
                  <a:pt x="16511" y="9127"/>
                  <a:pt x="15938" y="8759"/>
                  <a:pt x="15502" y="8235"/>
                </a:cubicBezTo>
                <a:cubicBezTo>
                  <a:pt x="14871" y="7479"/>
                  <a:pt x="14596" y="6479"/>
                  <a:pt x="14763" y="5572"/>
                </a:cubicBezTo>
                <a:cubicBezTo>
                  <a:pt x="15017" y="4195"/>
                  <a:pt x="16312" y="3304"/>
                  <a:pt x="17773" y="3493"/>
                </a:cubicBezTo>
                <a:cubicBezTo>
                  <a:pt x="18425" y="3580"/>
                  <a:pt x="18985" y="3899"/>
                  <a:pt x="19347" y="4396"/>
                </a:cubicBezTo>
                <a:cubicBezTo>
                  <a:pt x="19670" y="4839"/>
                  <a:pt x="19794" y="5378"/>
                  <a:pt x="19697" y="5913"/>
                </a:cubicBezTo>
                <a:cubicBezTo>
                  <a:pt x="19524" y="6863"/>
                  <a:pt x="18630" y="7474"/>
                  <a:pt x="17616" y="7334"/>
                </a:cubicBezTo>
                <a:cubicBezTo>
                  <a:pt x="17239" y="7280"/>
                  <a:pt x="16893" y="7075"/>
                  <a:pt x="16678" y="6767"/>
                </a:cubicBezTo>
                <a:cubicBezTo>
                  <a:pt x="16483" y="6491"/>
                  <a:pt x="16414" y="6157"/>
                  <a:pt x="16479" y="5849"/>
                </a:cubicBezTo>
                <a:cubicBezTo>
                  <a:pt x="16608" y="5260"/>
                  <a:pt x="17147" y="4995"/>
                  <a:pt x="17594" y="5044"/>
                </a:cubicBezTo>
                <a:cubicBezTo>
                  <a:pt x="18047" y="5093"/>
                  <a:pt x="18344" y="5422"/>
                  <a:pt x="18344" y="5881"/>
                </a:cubicBezTo>
                <a:lnTo>
                  <a:pt x="18009" y="5881"/>
                </a:lnTo>
                <a:cubicBezTo>
                  <a:pt x="18009" y="5454"/>
                  <a:pt x="17665" y="5384"/>
                  <a:pt x="17557" y="5373"/>
                </a:cubicBezTo>
                <a:cubicBezTo>
                  <a:pt x="17250" y="5341"/>
                  <a:pt x="16889" y="5513"/>
                  <a:pt x="16802" y="5918"/>
                </a:cubicBezTo>
                <a:cubicBezTo>
                  <a:pt x="16754" y="6134"/>
                  <a:pt x="16807" y="6371"/>
                  <a:pt x="16947" y="6571"/>
                </a:cubicBezTo>
                <a:cubicBezTo>
                  <a:pt x="17109" y="6803"/>
                  <a:pt x="17367" y="6960"/>
                  <a:pt x="17653" y="6998"/>
                </a:cubicBezTo>
                <a:cubicBezTo>
                  <a:pt x="18500" y="7111"/>
                  <a:pt x="19218" y="6632"/>
                  <a:pt x="19363" y="5849"/>
                </a:cubicBezTo>
                <a:cubicBezTo>
                  <a:pt x="19444" y="5406"/>
                  <a:pt x="19341" y="4963"/>
                  <a:pt x="19072" y="4590"/>
                </a:cubicBezTo>
                <a:cubicBezTo>
                  <a:pt x="18765" y="4169"/>
                  <a:pt x="18290" y="3899"/>
                  <a:pt x="17724" y="3824"/>
                </a:cubicBezTo>
                <a:cubicBezTo>
                  <a:pt x="16441" y="3656"/>
                  <a:pt x="15308" y="4434"/>
                  <a:pt x="15087" y="5633"/>
                </a:cubicBezTo>
                <a:cubicBezTo>
                  <a:pt x="14936" y="6443"/>
                  <a:pt x="15184" y="7339"/>
                  <a:pt x="15756" y="8019"/>
                </a:cubicBezTo>
                <a:cubicBezTo>
                  <a:pt x="16333" y="8710"/>
                  <a:pt x="17164" y="9094"/>
                  <a:pt x="18096" y="9094"/>
                </a:cubicBezTo>
                <a:cubicBezTo>
                  <a:pt x="19789" y="9094"/>
                  <a:pt x="21589" y="7890"/>
                  <a:pt x="21589" y="5665"/>
                </a:cubicBezTo>
                <a:cubicBezTo>
                  <a:pt x="21600" y="4574"/>
                  <a:pt x="21212" y="3586"/>
                  <a:pt x="20501" y="2884"/>
                </a:cubicBezTo>
                <a:cubicBezTo>
                  <a:pt x="19859" y="2247"/>
                  <a:pt x="19002" y="1879"/>
                  <a:pt x="18015" y="1814"/>
                </a:cubicBezTo>
                <a:cubicBezTo>
                  <a:pt x="18830" y="1614"/>
                  <a:pt x="19432" y="880"/>
                  <a:pt x="19432" y="0"/>
                </a:cubicBezTo>
                <a:lnTo>
                  <a:pt x="216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22" name="School"/>
          <p:cNvSpPr/>
          <p:nvPr/>
        </p:nvSpPr>
        <p:spPr>
          <a:xfrm>
            <a:off x="13766927" y="8708190"/>
            <a:ext cx="1310425" cy="122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838" y="1"/>
                </a:moveTo>
                <a:cubicBezTo>
                  <a:pt x="11451" y="20"/>
                  <a:pt x="11064" y="444"/>
                  <a:pt x="10677" y="58"/>
                </a:cubicBezTo>
                <a:cubicBezTo>
                  <a:pt x="10677" y="193"/>
                  <a:pt x="10677" y="375"/>
                  <a:pt x="10677" y="559"/>
                </a:cubicBezTo>
                <a:lnTo>
                  <a:pt x="10677" y="1177"/>
                </a:lnTo>
                <a:lnTo>
                  <a:pt x="10677" y="2404"/>
                </a:lnTo>
                <a:lnTo>
                  <a:pt x="7941" y="3999"/>
                </a:lnTo>
                <a:lnTo>
                  <a:pt x="5624" y="3999"/>
                </a:lnTo>
                <a:lnTo>
                  <a:pt x="5624" y="5805"/>
                </a:lnTo>
                <a:lnTo>
                  <a:pt x="0" y="5805"/>
                </a:lnTo>
                <a:lnTo>
                  <a:pt x="0" y="7219"/>
                </a:lnTo>
                <a:lnTo>
                  <a:pt x="21600" y="7219"/>
                </a:lnTo>
                <a:lnTo>
                  <a:pt x="21600" y="5805"/>
                </a:lnTo>
                <a:lnTo>
                  <a:pt x="15976" y="5805"/>
                </a:lnTo>
                <a:lnTo>
                  <a:pt x="15976" y="3999"/>
                </a:lnTo>
                <a:lnTo>
                  <a:pt x="13660" y="3999"/>
                </a:lnTo>
                <a:lnTo>
                  <a:pt x="10925" y="2404"/>
                </a:lnTo>
                <a:lnTo>
                  <a:pt x="10925" y="1325"/>
                </a:lnTo>
                <a:cubicBezTo>
                  <a:pt x="11358" y="1431"/>
                  <a:pt x="11792" y="847"/>
                  <a:pt x="12226" y="1278"/>
                </a:cubicBezTo>
                <a:cubicBezTo>
                  <a:pt x="12226" y="979"/>
                  <a:pt x="12226" y="460"/>
                  <a:pt x="12226" y="161"/>
                </a:cubicBezTo>
                <a:cubicBezTo>
                  <a:pt x="12097" y="32"/>
                  <a:pt x="11967" y="-6"/>
                  <a:pt x="11838" y="1"/>
                </a:cubicBezTo>
                <a:close/>
                <a:moveTo>
                  <a:pt x="10800" y="3999"/>
                </a:moveTo>
                <a:cubicBezTo>
                  <a:pt x="11375" y="3999"/>
                  <a:pt x="11841" y="4497"/>
                  <a:pt x="11841" y="5111"/>
                </a:cubicBezTo>
                <a:cubicBezTo>
                  <a:pt x="11841" y="5725"/>
                  <a:pt x="11375" y="6223"/>
                  <a:pt x="10800" y="6223"/>
                </a:cubicBezTo>
                <a:cubicBezTo>
                  <a:pt x="10225" y="6223"/>
                  <a:pt x="9760" y="5725"/>
                  <a:pt x="9761" y="5111"/>
                </a:cubicBezTo>
                <a:cubicBezTo>
                  <a:pt x="9761" y="4497"/>
                  <a:pt x="10225" y="3999"/>
                  <a:pt x="10800" y="3999"/>
                </a:cubicBezTo>
                <a:close/>
                <a:moveTo>
                  <a:pt x="494" y="7753"/>
                </a:moveTo>
                <a:lnTo>
                  <a:pt x="494" y="21594"/>
                </a:lnTo>
                <a:lnTo>
                  <a:pt x="7305" y="21594"/>
                </a:lnTo>
                <a:lnTo>
                  <a:pt x="7305" y="20913"/>
                </a:lnTo>
                <a:lnTo>
                  <a:pt x="8006" y="20913"/>
                </a:lnTo>
                <a:lnTo>
                  <a:pt x="8006" y="20205"/>
                </a:lnTo>
                <a:lnTo>
                  <a:pt x="8704" y="20205"/>
                </a:lnTo>
                <a:lnTo>
                  <a:pt x="8704" y="19498"/>
                </a:lnTo>
                <a:lnTo>
                  <a:pt x="9200" y="19498"/>
                </a:lnTo>
                <a:lnTo>
                  <a:pt x="9200" y="16916"/>
                </a:lnTo>
                <a:lnTo>
                  <a:pt x="8461" y="16916"/>
                </a:lnTo>
                <a:lnTo>
                  <a:pt x="10787" y="15561"/>
                </a:lnTo>
                <a:lnTo>
                  <a:pt x="13110" y="16916"/>
                </a:lnTo>
                <a:lnTo>
                  <a:pt x="12401" y="16916"/>
                </a:lnTo>
                <a:lnTo>
                  <a:pt x="12401" y="19498"/>
                </a:lnTo>
                <a:lnTo>
                  <a:pt x="12898" y="19498"/>
                </a:lnTo>
                <a:lnTo>
                  <a:pt x="12898" y="20205"/>
                </a:lnTo>
                <a:lnTo>
                  <a:pt x="13596" y="20205"/>
                </a:lnTo>
                <a:lnTo>
                  <a:pt x="13596" y="20913"/>
                </a:lnTo>
                <a:lnTo>
                  <a:pt x="14295" y="20913"/>
                </a:lnTo>
                <a:lnTo>
                  <a:pt x="14295" y="21594"/>
                </a:lnTo>
                <a:lnTo>
                  <a:pt x="21107" y="21594"/>
                </a:lnTo>
                <a:lnTo>
                  <a:pt x="21107" y="7753"/>
                </a:lnTo>
                <a:lnTo>
                  <a:pt x="494" y="7753"/>
                </a:lnTo>
                <a:close/>
                <a:moveTo>
                  <a:pt x="1801" y="9133"/>
                </a:moveTo>
                <a:lnTo>
                  <a:pt x="4293" y="9133"/>
                </a:lnTo>
                <a:lnTo>
                  <a:pt x="4293" y="11148"/>
                </a:lnTo>
                <a:lnTo>
                  <a:pt x="1801" y="11148"/>
                </a:lnTo>
                <a:lnTo>
                  <a:pt x="1801" y="9133"/>
                </a:lnTo>
                <a:close/>
                <a:moveTo>
                  <a:pt x="5670" y="9133"/>
                </a:moveTo>
                <a:lnTo>
                  <a:pt x="8162" y="9133"/>
                </a:lnTo>
                <a:lnTo>
                  <a:pt x="8162" y="11148"/>
                </a:lnTo>
                <a:lnTo>
                  <a:pt x="5670" y="11148"/>
                </a:lnTo>
                <a:lnTo>
                  <a:pt x="5670" y="9133"/>
                </a:lnTo>
                <a:close/>
                <a:moveTo>
                  <a:pt x="9539" y="9133"/>
                </a:moveTo>
                <a:lnTo>
                  <a:pt x="12032" y="9133"/>
                </a:lnTo>
                <a:lnTo>
                  <a:pt x="12032" y="11148"/>
                </a:lnTo>
                <a:lnTo>
                  <a:pt x="9539" y="11148"/>
                </a:lnTo>
                <a:lnTo>
                  <a:pt x="9539" y="9133"/>
                </a:lnTo>
                <a:close/>
                <a:moveTo>
                  <a:pt x="13411" y="9133"/>
                </a:moveTo>
                <a:lnTo>
                  <a:pt x="15901" y="9133"/>
                </a:lnTo>
                <a:lnTo>
                  <a:pt x="15901" y="11148"/>
                </a:lnTo>
                <a:lnTo>
                  <a:pt x="13411" y="11148"/>
                </a:lnTo>
                <a:lnTo>
                  <a:pt x="13411" y="9133"/>
                </a:lnTo>
                <a:close/>
                <a:moveTo>
                  <a:pt x="17280" y="9133"/>
                </a:moveTo>
                <a:lnTo>
                  <a:pt x="19771" y="9133"/>
                </a:lnTo>
                <a:lnTo>
                  <a:pt x="19771" y="11148"/>
                </a:lnTo>
                <a:lnTo>
                  <a:pt x="17280" y="11148"/>
                </a:lnTo>
                <a:lnTo>
                  <a:pt x="17280" y="9133"/>
                </a:lnTo>
                <a:close/>
                <a:moveTo>
                  <a:pt x="1801" y="13025"/>
                </a:moveTo>
                <a:lnTo>
                  <a:pt x="4293" y="13025"/>
                </a:lnTo>
                <a:lnTo>
                  <a:pt x="4293" y="15040"/>
                </a:lnTo>
                <a:lnTo>
                  <a:pt x="1801" y="15040"/>
                </a:lnTo>
                <a:lnTo>
                  <a:pt x="1801" y="13025"/>
                </a:lnTo>
                <a:close/>
                <a:moveTo>
                  <a:pt x="5670" y="13025"/>
                </a:moveTo>
                <a:lnTo>
                  <a:pt x="8162" y="13025"/>
                </a:lnTo>
                <a:lnTo>
                  <a:pt x="8162" y="15040"/>
                </a:lnTo>
                <a:lnTo>
                  <a:pt x="5670" y="15040"/>
                </a:lnTo>
                <a:lnTo>
                  <a:pt x="5670" y="13025"/>
                </a:lnTo>
                <a:close/>
                <a:moveTo>
                  <a:pt x="9539" y="13025"/>
                </a:moveTo>
                <a:lnTo>
                  <a:pt x="12032" y="13025"/>
                </a:lnTo>
                <a:lnTo>
                  <a:pt x="12032" y="15040"/>
                </a:lnTo>
                <a:lnTo>
                  <a:pt x="9539" y="15040"/>
                </a:lnTo>
                <a:lnTo>
                  <a:pt x="9539" y="13025"/>
                </a:lnTo>
                <a:close/>
                <a:moveTo>
                  <a:pt x="13411" y="13025"/>
                </a:moveTo>
                <a:lnTo>
                  <a:pt x="15901" y="13025"/>
                </a:lnTo>
                <a:lnTo>
                  <a:pt x="15901" y="15040"/>
                </a:lnTo>
                <a:lnTo>
                  <a:pt x="13411" y="15040"/>
                </a:lnTo>
                <a:lnTo>
                  <a:pt x="13411" y="13025"/>
                </a:lnTo>
                <a:close/>
                <a:moveTo>
                  <a:pt x="17280" y="13025"/>
                </a:moveTo>
                <a:lnTo>
                  <a:pt x="19771" y="13025"/>
                </a:lnTo>
                <a:lnTo>
                  <a:pt x="19771" y="15040"/>
                </a:lnTo>
                <a:lnTo>
                  <a:pt x="17280" y="15040"/>
                </a:lnTo>
                <a:lnTo>
                  <a:pt x="17280" y="13025"/>
                </a:lnTo>
                <a:close/>
                <a:moveTo>
                  <a:pt x="1801" y="16916"/>
                </a:moveTo>
                <a:lnTo>
                  <a:pt x="4293" y="16916"/>
                </a:lnTo>
                <a:lnTo>
                  <a:pt x="4293" y="18931"/>
                </a:lnTo>
                <a:lnTo>
                  <a:pt x="1801" y="18931"/>
                </a:lnTo>
                <a:lnTo>
                  <a:pt x="1801" y="16916"/>
                </a:lnTo>
                <a:close/>
                <a:moveTo>
                  <a:pt x="5670" y="16916"/>
                </a:moveTo>
                <a:lnTo>
                  <a:pt x="8162" y="16916"/>
                </a:lnTo>
                <a:lnTo>
                  <a:pt x="8162" y="18931"/>
                </a:lnTo>
                <a:lnTo>
                  <a:pt x="5670" y="18931"/>
                </a:lnTo>
                <a:lnTo>
                  <a:pt x="5670" y="16916"/>
                </a:lnTo>
                <a:close/>
                <a:moveTo>
                  <a:pt x="9734" y="16916"/>
                </a:moveTo>
                <a:lnTo>
                  <a:pt x="9734" y="19498"/>
                </a:lnTo>
                <a:lnTo>
                  <a:pt x="11868" y="19498"/>
                </a:lnTo>
                <a:lnTo>
                  <a:pt x="11868" y="16916"/>
                </a:lnTo>
                <a:lnTo>
                  <a:pt x="9734" y="16916"/>
                </a:lnTo>
                <a:close/>
                <a:moveTo>
                  <a:pt x="13411" y="16916"/>
                </a:moveTo>
                <a:lnTo>
                  <a:pt x="15901" y="16916"/>
                </a:lnTo>
                <a:lnTo>
                  <a:pt x="15901" y="18931"/>
                </a:lnTo>
                <a:lnTo>
                  <a:pt x="13411" y="18931"/>
                </a:lnTo>
                <a:lnTo>
                  <a:pt x="13411" y="16916"/>
                </a:lnTo>
                <a:close/>
                <a:moveTo>
                  <a:pt x="17280" y="16916"/>
                </a:moveTo>
                <a:lnTo>
                  <a:pt x="19771" y="16916"/>
                </a:lnTo>
                <a:lnTo>
                  <a:pt x="19771" y="18931"/>
                </a:lnTo>
                <a:lnTo>
                  <a:pt x="17280" y="18931"/>
                </a:lnTo>
                <a:lnTo>
                  <a:pt x="17280" y="1691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23" name="Hospital"/>
          <p:cNvSpPr/>
          <p:nvPr/>
        </p:nvSpPr>
        <p:spPr>
          <a:xfrm>
            <a:off x="11774703" y="8772798"/>
            <a:ext cx="1404705" cy="1097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41" y="0"/>
                </a:moveTo>
                <a:lnTo>
                  <a:pt x="3341" y="3754"/>
                </a:lnTo>
                <a:lnTo>
                  <a:pt x="0" y="3754"/>
                </a:lnTo>
                <a:lnTo>
                  <a:pt x="0" y="21600"/>
                </a:lnTo>
                <a:lnTo>
                  <a:pt x="8297" y="21600"/>
                </a:lnTo>
                <a:lnTo>
                  <a:pt x="8297" y="17275"/>
                </a:lnTo>
                <a:lnTo>
                  <a:pt x="9939" y="17275"/>
                </a:lnTo>
                <a:lnTo>
                  <a:pt x="9939" y="21600"/>
                </a:lnTo>
                <a:lnTo>
                  <a:pt x="11595" y="21600"/>
                </a:lnTo>
                <a:lnTo>
                  <a:pt x="11595" y="17275"/>
                </a:lnTo>
                <a:lnTo>
                  <a:pt x="13239" y="17275"/>
                </a:lnTo>
                <a:lnTo>
                  <a:pt x="13239" y="21600"/>
                </a:lnTo>
                <a:lnTo>
                  <a:pt x="21600" y="21600"/>
                </a:lnTo>
                <a:lnTo>
                  <a:pt x="21600" y="3754"/>
                </a:lnTo>
                <a:lnTo>
                  <a:pt x="18195" y="3754"/>
                </a:lnTo>
                <a:lnTo>
                  <a:pt x="18195" y="0"/>
                </a:lnTo>
                <a:lnTo>
                  <a:pt x="3341" y="0"/>
                </a:lnTo>
                <a:close/>
                <a:moveTo>
                  <a:pt x="4997" y="1938"/>
                </a:moveTo>
                <a:lnTo>
                  <a:pt x="6641" y="1938"/>
                </a:lnTo>
                <a:lnTo>
                  <a:pt x="6641" y="3754"/>
                </a:lnTo>
                <a:lnTo>
                  <a:pt x="4997" y="3754"/>
                </a:lnTo>
                <a:lnTo>
                  <a:pt x="4997" y="1938"/>
                </a:lnTo>
                <a:close/>
                <a:moveTo>
                  <a:pt x="8297" y="1938"/>
                </a:moveTo>
                <a:lnTo>
                  <a:pt x="9939" y="1938"/>
                </a:lnTo>
                <a:lnTo>
                  <a:pt x="9939" y="3754"/>
                </a:lnTo>
                <a:lnTo>
                  <a:pt x="8297" y="3754"/>
                </a:lnTo>
                <a:lnTo>
                  <a:pt x="8297" y="1938"/>
                </a:lnTo>
                <a:close/>
                <a:moveTo>
                  <a:pt x="11595" y="1938"/>
                </a:moveTo>
                <a:lnTo>
                  <a:pt x="13239" y="1938"/>
                </a:lnTo>
                <a:lnTo>
                  <a:pt x="13239" y="3754"/>
                </a:lnTo>
                <a:lnTo>
                  <a:pt x="11595" y="3754"/>
                </a:lnTo>
                <a:lnTo>
                  <a:pt x="11595" y="1938"/>
                </a:lnTo>
                <a:close/>
                <a:moveTo>
                  <a:pt x="14895" y="1938"/>
                </a:moveTo>
                <a:lnTo>
                  <a:pt x="16538" y="1938"/>
                </a:lnTo>
                <a:lnTo>
                  <a:pt x="16538" y="3754"/>
                </a:lnTo>
                <a:lnTo>
                  <a:pt x="14895" y="3754"/>
                </a:lnTo>
                <a:lnTo>
                  <a:pt x="14895" y="1938"/>
                </a:lnTo>
                <a:close/>
                <a:moveTo>
                  <a:pt x="1698" y="5774"/>
                </a:moveTo>
                <a:lnTo>
                  <a:pt x="3341" y="5774"/>
                </a:lnTo>
                <a:lnTo>
                  <a:pt x="3341" y="7590"/>
                </a:lnTo>
                <a:lnTo>
                  <a:pt x="1698" y="7590"/>
                </a:lnTo>
                <a:lnTo>
                  <a:pt x="1698" y="5774"/>
                </a:lnTo>
                <a:close/>
                <a:moveTo>
                  <a:pt x="4997" y="5774"/>
                </a:moveTo>
                <a:lnTo>
                  <a:pt x="6641" y="5774"/>
                </a:lnTo>
                <a:lnTo>
                  <a:pt x="6641" y="7590"/>
                </a:lnTo>
                <a:lnTo>
                  <a:pt x="4997" y="7590"/>
                </a:lnTo>
                <a:lnTo>
                  <a:pt x="4997" y="5774"/>
                </a:lnTo>
                <a:close/>
                <a:moveTo>
                  <a:pt x="8297" y="5774"/>
                </a:moveTo>
                <a:lnTo>
                  <a:pt x="9939" y="5774"/>
                </a:lnTo>
                <a:lnTo>
                  <a:pt x="9939" y="7590"/>
                </a:lnTo>
                <a:lnTo>
                  <a:pt x="8297" y="7590"/>
                </a:lnTo>
                <a:lnTo>
                  <a:pt x="8297" y="5774"/>
                </a:lnTo>
                <a:close/>
                <a:moveTo>
                  <a:pt x="11595" y="5774"/>
                </a:moveTo>
                <a:lnTo>
                  <a:pt x="13239" y="5774"/>
                </a:lnTo>
                <a:lnTo>
                  <a:pt x="13239" y="7590"/>
                </a:lnTo>
                <a:lnTo>
                  <a:pt x="11595" y="7590"/>
                </a:lnTo>
                <a:lnTo>
                  <a:pt x="11595" y="5774"/>
                </a:lnTo>
                <a:close/>
                <a:moveTo>
                  <a:pt x="14895" y="5774"/>
                </a:moveTo>
                <a:lnTo>
                  <a:pt x="16538" y="5774"/>
                </a:lnTo>
                <a:lnTo>
                  <a:pt x="16538" y="7590"/>
                </a:lnTo>
                <a:lnTo>
                  <a:pt x="14895" y="7590"/>
                </a:lnTo>
                <a:lnTo>
                  <a:pt x="14895" y="5774"/>
                </a:lnTo>
                <a:close/>
                <a:moveTo>
                  <a:pt x="18195" y="5774"/>
                </a:moveTo>
                <a:lnTo>
                  <a:pt x="19838" y="5774"/>
                </a:lnTo>
                <a:lnTo>
                  <a:pt x="19838" y="7590"/>
                </a:lnTo>
                <a:lnTo>
                  <a:pt x="18195" y="7590"/>
                </a:lnTo>
                <a:lnTo>
                  <a:pt x="18195" y="5774"/>
                </a:lnTo>
                <a:close/>
                <a:moveTo>
                  <a:pt x="1698" y="9608"/>
                </a:moveTo>
                <a:lnTo>
                  <a:pt x="3341" y="9608"/>
                </a:lnTo>
                <a:lnTo>
                  <a:pt x="3341" y="11424"/>
                </a:lnTo>
                <a:lnTo>
                  <a:pt x="1698" y="11424"/>
                </a:lnTo>
                <a:lnTo>
                  <a:pt x="1698" y="9608"/>
                </a:lnTo>
                <a:close/>
                <a:moveTo>
                  <a:pt x="4997" y="9608"/>
                </a:moveTo>
                <a:lnTo>
                  <a:pt x="6641" y="9608"/>
                </a:lnTo>
                <a:lnTo>
                  <a:pt x="6641" y="11424"/>
                </a:lnTo>
                <a:lnTo>
                  <a:pt x="4997" y="11424"/>
                </a:lnTo>
                <a:lnTo>
                  <a:pt x="4997" y="9608"/>
                </a:lnTo>
                <a:close/>
                <a:moveTo>
                  <a:pt x="14895" y="9608"/>
                </a:moveTo>
                <a:lnTo>
                  <a:pt x="16538" y="9608"/>
                </a:lnTo>
                <a:lnTo>
                  <a:pt x="16538" y="11424"/>
                </a:lnTo>
                <a:lnTo>
                  <a:pt x="14895" y="11424"/>
                </a:lnTo>
                <a:lnTo>
                  <a:pt x="14895" y="9608"/>
                </a:lnTo>
                <a:close/>
                <a:moveTo>
                  <a:pt x="18195" y="9608"/>
                </a:moveTo>
                <a:lnTo>
                  <a:pt x="19838" y="9608"/>
                </a:lnTo>
                <a:lnTo>
                  <a:pt x="19838" y="11424"/>
                </a:lnTo>
                <a:lnTo>
                  <a:pt x="18195" y="11424"/>
                </a:lnTo>
                <a:lnTo>
                  <a:pt x="18195" y="9608"/>
                </a:lnTo>
                <a:close/>
                <a:moveTo>
                  <a:pt x="10799" y="9711"/>
                </a:moveTo>
                <a:cubicBezTo>
                  <a:pt x="11937" y="9711"/>
                  <a:pt x="12861" y="10893"/>
                  <a:pt x="12861" y="12350"/>
                </a:cubicBezTo>
                <a:cubicBezTo>
                  <a:pt x="12861" y="13806"/>
                  <a:pt x="11937" y="14988"/>
                  <a:pt x="10799" y="14988"/>
                </a:cubicBezTo>
                <a:cubicBezTo>
                  <a:pt x="9661" y="14988"/>
                  <a:pt x="8739" y="13806"/>
                  <a:pt x="8739" y="12350"/>
                </a:cubicBezTo>
                <a:cubicBezTo>
                  <a:pt x="8739" y="10893"/>
                  <a:pt x="9661" y="9711"/>
                  <a:pt x="10799" y="9711"/>
                </a:cubicBezTo>
                <a:close/>
                <a:moveTo>
                  <a:pt x="10314" y="10706"/>
                </a:moveTo>
                <a:lnTo>
                  <a:pt x="10314" y="11729"/>
                </a:lnTo>
                <a:lnTo>
                  <a:pt x="9515" y="11729"/>
                </a:lnTo>
                <a:lnTo>
                  <a:pt x="9515" y="12970"/>
                </a:lnTo>
                <a:lnTo>
                  <a:pt x="10314" y="12970"/>
                </a:lnTo>
                <a:lnTo>
                  <a:pt x="10314" y="13993"/>
                </a:lnTo>
                <a:lnTo>
                  <a:pt x="11284" y="13993"/>
                </a:lnTo>
                <a:lnTo>
                  <a:pt x="11284" y="12970"/>
                </a:lnTo>
                <a:lnTo>
                  <a:pt x="12083" y="12970"/>
                </a:lnTo>
                <a:lnTo>
                  <a:pt x="12083" y="11729"/>
                </a:lnTo>
                <a:lnTo>
                  <a:pt x="11284" y="11729"/>
                </a:lnTo>
                <a:lnTo>
                  <a:pt x="11284" y="10706"/>
                </a:lnTo>
                <a:lnTo>
                  <a:pt x="10314" y="10706"/>
                </a:lnTo>
                <a:close/>
                <a:moveTo>
                  <a:pt x="1698" y="13442"/>
                </a:moveTo>
                <a:lnTo>
                  <a:pt x="3341" y="13442"/>
                </a:lnTo>
                <a:lnTo>
                  <a:pt x="3341" y="15257"/>
                </a:lnTo>
                <a:lnTo>
                  <a:pt x="1698" y="15257"/>
                </a:lnTo>
                <a:lnTo>
                  <a:pt x="1698" y="13442"/>
                </a:lnTo>
                <a:close/>
                <a:moveTo>
                  <a:pt x="4997" y="13442"/>
                </a:moveTo>
                <a:lnTo>
                  <a:pt x="6641" y="13442"/>
                </a:lnTo>
                <a:lnTo>
                  <a:pt x="6641" y="15257"/>
                </a:lnTo>
                <a:lnTo>
                  <a:pt x="4997" y="15257"/>
                </a:lnTo>
                <a:lnTo>
                  <a:pt x="4997" y="13442"/>
                </a:lnTo>
                <a:close/>
                <a:moveTo>
                  <a:pt x="14895" y="13442"/>
                </a:moveTo>
                <a:lnTo>
                  <a:pt x="16538" y="13442"/>
                </a:lnTo>
                <a:lnTo>
                  <a:pt x="16538" y="15257"/>
                </a:lnTo>
                <a:lnTo>
                  <a:pt x="14895" y="15257"/>
                </a:lnTo>
                <a:lnTo>
                  <a:pt x="14895" y="13442"/>
                </a:lnTo>
                <a:close/>
                <a:moveTo>
                  <a:pt x="18195" y="13442"/>
                </a:moveTo>
                <a:lnTo>
                  <a:pt x="19838" y="13442"/>
                </a:lnTo>
                <a:lnTo>
                  <a:pt x="19838" y="15257"/>
                </a:lnTo>
                <a:lnTo>
                  <a:pt x="18195" y="15257"/>
                </a:lnTo>
                <a:lnTo>
                  <a:pt x="18195" y="13442"/>
                </a:lnTo>
                <a:close/>
                <a:moveTo>
                  <a:pt x="1698" y="17275"/>
                </a:moveTo>
                <a:lnTo>
                  <a:pt x="3341" y="17275"/>
                </a:lnTo>
                <a:lnTo>
                  <a:pt x="3341" y="19091"/>
                </a:lnTo>
                <a:lnTo>
                  <a:pt x="1698" y="19091"/>
                </a:lnTo>
                <a:lnTo>
                  <a:pt x="1698" y="17275"/>
                </a:lnTo>
                <a:close/>
                <a:moveTo>
                  <a:pt x="4997" y="17275"/>
                </a:moveTo>
                <a:lnTo>
                  <a:pt x="6641" y="17275"/>
                </a:lnTo>
                <a:lnTo>
                  <a:pt x="6641" y="19091"/>
                </a:lnTo>
                <a:lnTo>
                  <a:pt x="4997" y="19091"/>
                </a:lnTo>
                <a:lnTo>
                  <a:pt x="4997" y="17275"/>
                </a:lnTo>
                <a:close/>
                <a:moveTo>
                  <a:pt x="14895" y="17275"/>
                </a:moveTo>
                <a:lnTo>
                  <a:pt x="16538" y="17275"/>
                </a:lnTo>
                <a:lnTo>
                  <a:pt x="16538" y="19091"/>
                </a:lnTo>
                <a:lnTo>
                  <a:pt x="14895" y="19091"/>
                </a:lnTo>
                <a:lnTo>
                  <a:pt x="14895" y="17275"/>
                </a:lnTo>
                <a:close/>
                <a:moveTo>
                  <a:pt x="18195" y="17275"/>
                </a:moveTo>
                <a:lnTo>
                  <a:pt x="19838" y="17275"/>
                </a:lnTo>
                <a:lnTo>
                  <a:pt x="19838" y="19091"/>
                </a:lnTo>
                <a:lnTo>
                  <a:pt x="18195" y="19091"/>
                </a:lnTo>
                <a:lnTo>
                  <a:pt x="18195" y="17275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24" name="World"/>
          <p:cNvSpPr/>
          <p:nvPr/>
        </p:nvSpPr>
        <p:spPr>
          <a:xfrm>
            <a:off x="12941701" y="770196"/>
            <a:ext cx="1785938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25" name="Line"/>
          <p:cNvSpPr/>
          <p:nvPr/>
        </p:nvSpPr>
        <p:spPr>
          <a:xfrm>
            <a:off x="13834670" y="2864564"/>
            <a:ext cx="1" cy="15834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226" name="社会监督"/>
          <p:cNvSpPr txBox="1"/>
          <p:nvPr/>
        </p:nvSpPr>
        <p:spPr>
          <a:xfrm>
            <a:off x="15984613" y="1153577"/>
            <a:ext cx="4294530" cy="101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社会监督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ord Foundation…"/>
          <p:cNvSpPr txBox="1"/>
          <p:nvPr/>
        </p:nvSpPr>
        <p:spPr>
          <a:xfrm>
            <a:off x="12144557" y="2218095"/>
            <a:ext cx="9844468" cy="816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700">
                <a:solidFill>
                  <a:srgbClr val="FFFFFF"/>
                </a:solidFill>
              </a:defRPr>
            </a:pPr>
            <a:r>
              <a:t>Ford Foundation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合规注册 A.D. 1936, Jan 15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（~83年）</a:t>
            </a:r>
          </a:p>
          <a:p>
            <a:pPr>
              <a:defRPr sz="4700">
                <a:solidFill>
                  <a:srgbClr val="FFFFFF"/>
                </a:solidFill>
              </a:defRPr>
            </a:pPr>
            <a:r>
              <a:t>Endowment 12.4B USD</a:t>
            </a:r>
          </a:p>
          <a:p>
            <a:pPr defTabSz="457200">
              <a:lnSpc>
                <a:spcPts val="5700"/>
              </a:lnSpc>
              <a:spcBef>
                <a:spcPts val="0"/>
              </a:spcBef>
              <a:defRPr sz="34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董事会决定多元化基金会的投资组合，并在1955年至1974年期间逐渐卖出自己的大量福特汽车公司股票。</a:t>
            </a:r>
            <a:r>
              <a:rPr baseline="31999" sz="2900">
                <a:solidFill>
                  <a:srgbClr val="0B0080"/>
                </a:solidFill>
                <a:hlinkClick r:id="rId2" invalidUrl="" action="" tgtFrame="" tooltip="" history="1" highlightClick="0" endSnd="0"/>
              </a:rPr>
              <a:t>[4]</a:t>
            </a:r>
            <a:r>
              <a:t>这种剥离让福特汽车成为一家</a:t>
            </a:r>
            <a:r>
              <a:rPr>
                <a:solidFill>
                  <a:srgbClr val="0B0080"/>
                </a:solidFill>
                <a:hlinkClick r:id="rId3" invalidUrl="" action="" tgtFrame="" tooltip="" history="1" highlightClick="0" endSnd="0"/>
              </a:rPr>
              <a:t>上市公司</a:t>
            </a:r>
          </a:p>
        </p:txBody>
      </p:sp>
      <p:pic>
        <p:nvPicPr>
          <p:cNvPr id="229" name="440px-Ford_Foundation_HQ_jeh.jpg" descr="440px-Ford_Foundation_HQ_je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2583" y="852020"/>
            <a:ext cx="8222158" cy="1089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Logo_of_the_Ford_Foundation.png" descr="Logo_of_the_Ford_Founda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9450" y="7422852"/>
            <a:ext cx="4675932" cy="699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